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2" r:id="rId1"/>
  </p:sldMasterIdLst>
  <p:notesMasterIdLst>
    <p:notesMasterId r:id="rId57"/>
  </p:notesMasterIdLst>
  <p:sldIdLst>
    <p:sldId id="256" r:id="rId2"/>
    <p:sldId id="294" r:id="rId3"/>
    <p:sldId id="257" r:id="rId4"/>
    <p:sldId id="258" r:id="rId5"/>
    <p:sldId id="296" r:id="rId6"/>
    <p:sldId id="264" r:id="rId7"/>
    <p:sldId id="265" r:id="rId8"/>
    <p:sldId id="297" r:id="rId9"/>
    <p:sldId id="298" r:id="rId10"/>
    <p:sldId id="266" r:id="rId11"/>
    <p:sldId id="267" r:id="rId12"/>
    <p:sldId id="268" r:id="rId13"/>
    <p:sldId id="259" r:id="rId14"/>
    <p:sldId id="270" r:id="rId15"/>
    <p:sldId id="275" r:id="rId16"/>
    <p:sldId id="299" r:id="rId17"/>
    <p:sldId id="276" r:id="rId18"/>
    <p:sldId id="271" r:id="rId19"/>
    <p:sldId id="301" r:id="rId20"/>
    <p:sldId id="303" r:id="rId21"/>
    <p:sldId id="304" r:id="rId22"/>
    <p:sldId id="305" r:id="rId23"/>
    <p:sldId id="306" r:id="rId24"/>
    <p:sldId id="309" r:id="rId25"/>
    <p:sldId id="300" r:id="rId26"/>
    <p:sldId id="302" r:id="rId27"/>
    <p:sldId id="308" r:id="rId28"/>
    <p:sldId id="272" r:id="rId29"/>
    <p:sldId id="310" r:id="rId30"/>
    <p:sldId id="311" r:id="rId31"/>
    <p:sldId id="312" r:id="rId32"/>
    <p:sldId id="313" r:id="rId33"/>
    <p:sldId id="314" r:id="rId34"/>
    <p:sldId id="273" r:id="rId35"/>
    <p:sldId id="279" r:id="rId36"/>
    <p:sldId id="274" r:id="rId37"/>
    <p:sldId id="280" r:id="rId38"/>
    <p:sldId id="281" r:id="rId39"/>
    <p:sldId id="282" r:id="rId40"/>
    <p:sldId id="260" r:id="rId41"/>
    <p:sldId id="283" r:id="rId42"/>
    <p:sldId id="284" r:id="rId43"/>
    <p:sldId id="285" r:id="rId44"/>
    <p:sldId id="261" r:id="rId45"/>
    <p:sldId id="287" r:id="rId46"/>
    <p:sldId id="262" r:id="rId47"/>
    <p:sldId id="263" r:id="rId48"/>
    <p:sldId id="288" r:id="rId49"/>
    <p:sldId id="289" r:id="rId50"/>
    <p:sldId id="290" r:id="rId51"/>
    <p:sldId id="291" r:id="rId52"/>
    <p:sldId id="292" r:id="rId53"/>
    <p:sldId id="286" r:id="rId54"/>
    <p:sldId id="307" r:id="rId55"/>
    <p:sldId id="293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721" autoAdjust="0"/>
  </p:normalViewPr>
  <p:slideViewPr>
    <p:cSldViewPr snapToGrid="0">
      <p:cViewPr varScale="1">
        <p:scale>
          <a:sx n="125" d="100"/>
          <a:sy n="125" d="100"/>
        </p:scale>
        <p:origin x="32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EB5C7-85CB-4F28-AE04-06A843069689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29662-7F4E-4DB0-9A43-7C909D576A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58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29662-7F4E-4DB0-9A43-7C909D576A8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510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29662-7F4E-4DB0-9A43-7C909D576A8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588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973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159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044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44663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311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0754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4059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606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161E7BD-2304-4CFF-AC2E-DAADCB15FF3C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30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203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224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446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516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324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457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287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582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1E7BD-2304-4CFF-AC2E-DAADCB15FF3C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7961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  <p:sldLayoutId id="2147483846" r:id="rId14"/>
    <p:sldLayoutId id="2147483847" r:id="rId15"/>
    <p:sldLayoutId id="2147483848" r:id="rId16"/>
    <p:sldLayoutId id="214748384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rgrid.ac.cn/handle/1471x/976582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i.baidu.com/tech/nlp/lexica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leiphone.com/news/201704/nT29tSWJlJ0WsWL7.htm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zhuanlan.zhihu.com/p/100969186?utm_source=com.gzqwkj.cshu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FAD0AA-D545-4246-A9B6-B19BC66331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自然语言处理技术基础</a:t>
            </a:r>
            <a:br>
              <a:rPr lang="en-US" altLang="zh-CN" dirty="0"/>
            </a:br>
            <a:r>
              <a:rPr lang="en-US" altLang="zh-CN" sz="2800" dirty="0"/>
              <a:t>Natural Language Processing</a:t>
            </a:r>
            <a:r>
              <a:rPr lang="zh-CN" altLang="en-US" sz="2800" dirty="0"/>
              <a:t>，</a:t>
            </a:r>
            <a:r>
              <a:rPr lang="en-US" altLang="zh-CN" sz="2800" dirty="0"/>
              <a:t>NLP</a:t>
            </a:r>
            <a:endParaRPr lang="zh-CN" altLang="en-US" sz="28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AEE3665-4B91-404B-82B7-F893AB2EEF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网络空间安全与计算机学院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3010770-CCB3-4E60-8491-520459293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13" y="158333"/>
            <a:ext cx="956755" cy="42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132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8C6E43-D996-4DDF-B1BE-47A64808D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7.1.3 </a:t>
            </a:r>
            <a:r>
              <a:rPr lang="zh-CN" altLang="en-US" dirty="0"/>
              <a:t>未登录词识别问题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085AC0-2A27-4C48-8D9A-279100F1B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2"/>
            <a:ext cx="8502590" cy="4122293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分类：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专有名词：人名、地名、机构名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实体名词：日期、地址、电话号码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衍生词</a:t>
            </a:r>
            <a:endParaRPr lang="en-US" altLang="zh-CN" dirty="0"/>
          </a:p>
          <a:p>
            <a:pPr marL="914400" lvl="1" indent="-457200">
              <a:buFont typeface="+mj-ea"/>
              <a:buAutoNum type="circleNumDbPlain"/>
            </a:pPr>
            <a:r>
              <a:rPr lang="zh-CN" altLang="en-US" dirty="0"/>
              <a:t>重叠形式：散散步、高高兴兴、一个个</a:t>
            </a:r>
            <a:endParaRPr lang="en-US" altLang="zh-CN" dirty="0"/>
          </a:p>
          <a:p>
            <a:pPr marL="914400" lvl="1" indent="-457200">
              <a:buFont typeface="+mj-ea"/>
              <a:buAutoNum type="circleNumDbPlain"/>
            </a:pPr>
            <a:r>
              <a:rPr lang="zh-CN" altLang="en-US" dirty="0"/>
              <a:t>派生词：   非教师、开发者、洗个澡</a:t>
            </a:r>
            <a:endParaRPr lang="en-US" altLang="zh-CN" dirty="0"/>
          </a:p>
          <a:p>
            <a:pPr marL="914400" lvl="1" indent="-457200">
              <a:buFont typeface="+mj-ea"/>
              <a:buAutoNum type="circleNumDbPlain"/>
            </a:pPr>
            <a:r>
              <a:rPr lang="zh-CN" altLang="en-US" dirty="0"/>
              <a:t>离合词：   睡了一个觉、留点儿意、发什么时候理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新涌现的普通词汇或专业术语：超女、博客、禽流感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网络用语、拼音缩写：喜大普奔、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-apple-system"/>
              </a:rPr>
              <a:t> </a:t>
            </a:r>
            <a:r>
              <a:rPr lang="en-US" altLang="zh-CN" dirty="0" err="1"/>
              <a:t>xswl</a:t>
            </a:r>
            <a:r>
              <a:rPr lang="zh-CN" altLang="en-US" dirty="0"/>
              <a:t>：笑死我了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D5BC00-2C01-45D2-8E65-AEC668592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487" y="4954541"/>
            <a:ext cx="3468001" cy="9963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DED3269-7763-4239-A555-509FA57FC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206" y="2823942"/>
            <a:ext cx="5231282" cy="108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730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7FA420-16C0-47E1-920F-79B8A760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命名实体识别 </a:t>
            </a:r>
            <a:r>
              <a:rPr lang="en-US" altLang="zh-CN" dirty="0"/>
              <a:t>Named Entity Recognition</a:t>
            </a:r>
            <a:r>
              <a:rPr lang="zh-CN" altLang="en-US" dirty="0"/>
              <a:t>，</a:t>
            </a:r>
            <a:r>
              <a:rPr lang="en-US" altLang="zh-CN" dirty="0"/>
              <a:t>NER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28D38A-B406-4DA0-B46E-00719D1EB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657" y="2609247"/>
            <a:ext cx="9613861" cy="2838242"/>
          </a:xfrm>
          <a:solidFill>
            <a:schemeClr val="accent1">
              <a:lumMod val="5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4000" dirty="0">
                <a:highlight>
                  <a:srgbClr val="008000"/>
                </a:highlight>
              </a:rPr>
              <a:t>命名实体：专有名词 </a:t>
            </a:r>
            <a:r>
              <a:rPr lang="en-US" altLang="zh-CN" sz="4000" dirty="0">
                <a:highlight>
                  <a:srgbClr val="008000"/>
                </a:highlight>
              </a:rPr>
              <a:t>+ </a:t>
            </a:r>
            <a:r>
              <a:rPr lang="zh-CN" altLang="en-US" sz="4000" dirty="0">
                <a:highlight>
                  <a:srgbClr val="008000"/>
                </a:highlight>
              </a:rPr>
              <a:t>实体名词</a:t>
            </a:r>
            <a:endParaRPr lang="en-US" altLang="zh-CN" sz="4000" dirty="0">
              <a:highlight>
                <a:srgbClr val="008000"/>
              </a:highlight>
            </a:endParaRPr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他还兼任何应钦在福州办的东陆军军官学校的政治教官</a:t>
            </a:r>
            <a:endParaRPr lang="en-US" altLang="zh-CN" dirty="0"/>
          </a:p>
          <a:p>
            <a:r>
              <a:rPr lang="zh-CN" altLang="en-US" dirty="0"/>
              <a:t>林徽因此时已离开了那里</a:t>
            </a:r>
            <a:endParaRPr lang="en-US" altLang="zh-CN" dirty="0"/>
          </a:p>
          <a:p>
            <a:r>
              <a:rPr lang="zh-CN" altLang="en-US" dirty="0"/>
              <a:t>赵微笑着走了</a:t>
            </a:r>
            <a:endParaRPr lang="en-US" altLang="zh-CN" dirty="0"/>
          </a:p>
          <a:p>
            <a:r>
              <a:rPr lang="zh-CN" altLang="en-US" dirty="0"/>
              <a:t>南京市长江大桥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4188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92AFEA-7FC5-45A5-A788-A80F8D89C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识别模板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78697A-4201-450F-95BC-8EDE378B1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0759407" cy="4025016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lang="zh-CN" altLang="en-US" dirty="0"/>
              <a:t>地名识别模板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LN</a:t>
            </a:r>
            <a:r>
              <a:rPr lang="zh-CN" altLang="en-US" dirty="0"/>
              <a:t>→</a:t>
            </a:r>
            <a:r>
              <a:rPr lang="en-US" altLang="zh-CN" dirty="0"/>
              <a:t>LN D* </a:t>
            </a:r>
            <a:r>
              <a:rPr lang="en-US" altLang="zh-CN" dirty="0" err="1"/>
              <a:t>LocKeyWord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LN</a:t>
            </a:r>
            <a:r>
              <a:rPr lang="zh-CN" altLang="en-US" dirty="0"/>
              <a:t>→</a:t>
            </a:r>
            <a:r>
              <a:rPr lang="en-US" altLang="zh-CN" dirty="0"/>
              <a:t>PN D* </a:t>
            </a:r>
            <a:r>
              <a:rPr lang="en-US" altLang="zh-CN" dirty="0" err="1"/>
              <a:t>LocKeyWord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LN</a:t>
            </a:r>
            <a:r>
              <a:rPr lang="zh-CN" altLang="en-US" dirty="0"/>
              <a:t>：地名；</a:t>
            </a:r>
            <a:r>
              <a:rPr lang="en-US" altLang="zh-CN" dirty="0"/>
              <a:t>PN</a:t>
            </a:r>
            <a:r>
              <a:rPr lang="zh-CN" altLang="en-US" dirty="0"/>
              <a:t>：人名；</a:t>
            </a:r>
            <a:r>
              <a:rPr lang="en-US" altLang="zh-CN" dirty="0"/>
              <a:t>D</a:t>
            </a:r>
            <a:r>
              <a:rPr lang="zh-CN" altLang="en-US" dirty="0"/>
              <a:t>：地名中间词；</a:t>
            </a:r>
            <a:r>
              <a:rPr lang="en-US" altLang="zh-CN" dirty="0"/>
              <a:t> </a:t>
            </a:r>
            <a:r>
              <a:rPr lang="en-US" altLang="zh-CN" dirty="0" err="1"/>
              <a:t>LocKeyWord</a:t>
            </a:r>
            <a:r>
              <a:rPr lang="zh-CN" altLang="en-US" dirty="0"/>
              <a:t>：地名关键词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zh-CN" altLang="en-US" dirty="0"/>
              <a:t>机构名识别模板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  N</a:t>
            </a:r>
            <a:r>
              <a:rPr lang="zh-CN" altLang="en-US" dirty="0"/>
              <a:t>→</a:t>
            </a:r>
            <a:r>
              <a:rPr lang="en-US" altLang="zh-CN" dirty="0"/>
              <a:t>LN D* </a:t>
            </a:r>
            <a:r>
              <a:rPr lang="en-US" altLang="zh-CN" dirty="0" err="1"/>
              <a:t>OrgKeyWord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ON</a:t>
            </a:r>
            <a:r>
              <a:rPr lang="zh-CN" altLang="en-US" dirty="0"/>
              <a:t>→</a:t>
            </a:r>
            <a:r>
              <a:rPr lang="en-US" altLang="zh-CN" dirty="0"/>
              <a:t>PN D* </a:t>
            </a:r>
            <a:r>
              <a:rPr lang="en-US" altLang="zh-CN" dirty="0" err="1"/>
              <a:t>OrgKeyWord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ON</a:t>
            </a:r>
            <a:r>
              <a:rPr lang="zh-CN" altLang="en-US" dirty="0"/>
              <a:t>→</a:t>
            </a:r>
            <a:r>
              <a:rPr lang="en-US" altLang="zh-CN" dirty="0"/>
              <a:t>ON D* </a:t>
            </a:r>
            <a:r>
              <a:rPr lang="en-US" altLang="zh-CN" dirty="0" err="1"/>
              <a:t>OrgKeyWord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ON</a:t>
            </a:r>
            <a:r>
              <a:rPr lang="zh-CN" altLang="en-US" dirty="0"/>
              <a:t>：机构名；</a:t>
            </a:r>
            <a:r>
              <a:rPr lang="en-US" altLang="zh-CN" dirty="0"/>
              <a:t>LN</a:t>
            </a:r>
            <a:r>
              <a:rPr lang="zh-CN" altLang="en-US" dirty="0"/>
              <a:t>：地名；</a:t>
            </a:r>
            <a:r>
              <a:rPr lang="en-US" altLang="zh-CN" dirty="0"/>
              <a:t>PN</a:t>
            </a:r>
            <a:r>
              <a:rPr lang="zh-CN" altLang="en-US" dirty="0"/>
              <a:t>：人名；</a:t>
            </a:r>
            <a:r>
              <a:rPr lang="en-US" altLang="zh-CN" dirty="0"/>
              <a:t>D</a:t>
            </a:r>
            <a:r>
              <a:rPr lang="zh-CN" altLang="en-US" dirty="0"/>
              <a:t>：机构名中间词；</a:t>
            </a:r>
            <a:r>
              <a:rPr lang="en-US" altLang="zh-CN" dirty="0"/>
              <a:t> </a:t>
            </a:r>
            <a:r>
              <a:rPr lang="en-US" altLang="zh-CN" dirty="0" err="1"/>
              <a:t>LocKeyWord</a:t>
            </a:r>
            <a:r>
              <a:rPr lang="zh-CN" altLang="en-US" dirty="0"/>
              <a:t>：机构名关键词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8A580C4-FD03-4624-947D-8EDCDF3CECDE}"/>
              </a:ext>
            </a:extLst>
          </p:cNvPr>
          <p:cNvSpPr txBox="1"/>
          <p:nvPr/>
        </p:nvSpPr>
        <p:spPr>
          <a:xfrm>
            <a:off x="823608" y="6361889"/>
            <a:ext cx="10181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吴友政  </a:t>
            </a:r>
            <a:r>
              <a:rPr lang="en-US" altLang="zh-CN" sz="1200" dirty="0"/>
              <a:t>2006 </a:t>
            </a:r>
            <a:r>
              <a:rPr lang="zh-CN" altLang="en-US" sz="1200" b="0" i="0" dirty="0">
                <a:effectLst/>
                <a:latin typeface="SF Pro SC"/>
              </a:rPr>
              <a:t>中国科学院自动化研究所 </a:t>
            </a:r>
            <a:r>
              <a:rPr lang="en-US" altLang="zh-CN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http://www.irgrid.ac.cn/handle/1471x/976582#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83791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 </a:t>
            </a:r>
            <a:r>
              <a:rPr lang="zh-CN" altLang="en-US" dirty="0"/>
              <a:t>基本分词方法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33DC0-BF5D-412E-AF38-E6D4F60B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548" y="2464342"/>
            <a:ext cx="7036341" cy="2795079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b="1" dirty="0"/>
              <a:t>1</a:t>
            </a:r>
            <a:r>
              <a:rPr lang="zh-CN" altLang="en-US" b="1" dirty="0"/>
              <a:t>、基于词典分词算法（</a:t>
            </a:r>
            <a:r>
              <a:rPr lang="zh-CN" altLang="en-US" dirty="0"/>
              <a:t>字符串匹配分词算法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 marL="457200" lvl="1" indent="0">
              <a:buNone/>
            </a:pPr>
            <a:r>
              <a:rPr lang="zh-CN" altLang="en-US" dirty="0"/>
              <a:t>常用算法：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正向最大匹配法、逆向最大匹配法、双向匹配分词法 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b="1" dirty="0"/>
              <a:t>2</a:t>
            </a:r>
            <a:r>
              <a:rPr lang="zh-CN" altLang="en-US" b="1" dirty="0"/>
              <a:t>、基于统计的机器学习算法</a:t>
            </a:r>
            <a:endParaRPr lang="en-US" altLang="zh-CN" b="1" dirty="0"/>
          </a:p>
          <a:p>
            <a:pPr marL="457200" lvl="1" indent="0">
              <a:buNone/>
            </a:pPr>
            <a:r>
              <a:rPr lang="zh-CN" altLang="en-US" dirty="0"/>
              <a:t>常用算法：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N-Gram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、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HMM</a:t>
            </a:r>
            <a:r>
              <a:rPr lang="zh-CN" altLang="en-US" dirty="0"/>
              <a:t>、</a:t>
            </a:r>
            <a:r>
              <a:rPr lang="en-US" altLang="zh-CN" dirty="0"/>
              <a:t>CRF</a:t>
            </a:r>
            <a:r>
              <a:rPr lang="zh-CN" altLang="en-US" dirty="0"/>
              <a:t>、</a:t>
            </a:r>
            <a:r>
              <a:rPr lang="en-US" altLang="zh-CN" dirty="0"/>
              <a:t>SVM</a:t>
            </a:r>
            <a:r>
              <a:rPr lang="zh-CN" altLang="en-US" dirty="0"/>
              <a:t>、深度学习 等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0644E1B-C7B1-498A-83A9-FD29FD64A223}"/>
              </a:ext>
            </a:extLst>
          </p:cNvPr>
          <p:cNvSpPr txBox="1"/>
          <p:nvPr/>
        </p:nvSpPr>
        <p:spPr>
          <a:xfrm>
            <a:off x="8099282" y="2464342"/>
            <a:ext cx="3820344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基本的分词方法包括：</a:t>
            </a:r>
            <a:endParaRPr lang="en-US" altLang="zh-CN" sz="2000" dirty="0"/>
          </a:p>
          <a:p>
            <a:endParaRPr lang="en-US" altLang="zh-CN" sz="2000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b="1" dirty="0">
                <a:solidFill>
                  <a:schemeClr val="bg1"/>
                </a:solidFill>
                <a:highlight>
                  <a:srgbClr val="008000"/>
                </a:highlight>
              </a:rPr>
              <a:t>最大匹配法</a:t>
            </a:r>
            <a:endParaRPr lang="en-US" altLang="zh-CN" b="1" dirty="0">
              <a:solidFill>
                <a:schemeClr val="bg1"/>
              </a:solidFill>
              <a:highlight>
                <a:srgbClr val="008000"/>
              </a:highlight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最少分词法（最短路径法）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最大概率法（最短加权路径法）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与</a:t>
            </a:r>
            <a:r>
              <a:rPr lang="zh-CN" altLang="en-US" u="sng" dirty="0"/>
              <a:t>词性标注</a:t>
            </a:r>
            <a:r>
              <a:rPr lang="zh-CN" altLang="en-US" dirty="0"/>
              <a:t>相结合的分词方法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基于互现信息的分词方法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基于字分类的方法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基于实例的汉语分词方法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endParaRPr lang="en-US" altLang="zh-CN" dirty="0"/>
          </a:p>
          <a:p>
            <a:r>
              <a:rPr lang="zh-CN" altLang="en-US" dirty="0">
                <a:highlight>
                  <a:srgbClr val="008000"/>
                </a:highlight>
              </a:rPr>
              <a:t>基于</a:t>
            </a:r>
            <a:r>
              <a:rPr lang="en-US" altLang="zh-CN" dirty="0">
                <a:highlight>
                  <a:srgbClr val="008000"/>
                </a:highlight>
              </a:rPr>
              <a:t>HMM</a:t>
            </a:r>
            <a:r>
              <a:rPr lang="zh-CN" altLang="en-US" dirty="0">
                <a:highlight>
                  <a:srgbClr val="008000"/>
                </a:highlight>
              </a:rPr>
              <a:t>的分词方法</a:t>
            </a:r>
            <a:endParaRPr lang="en-US" altLang="zh-CN" dirty="0">
              <a:highlight>
                <a:srgbClr val="008000"/>
              </a:highlight>
            </a:endParaRPr>
          </a:p>
          <a:p>
            <a:r>
              <a:rPr lang="zh-CN" altLang="en-US" dirty="0"/>
              <a:t>（</a:t>
            </a:r>
            <a:r>
              <a:rPr lang="en-US" altLang="zh-CN" dirty="0"/>
              <a:t>§7.6.3</a:t>
            </a:r>
            <a:r>
              <a:rPr lang="zh-CN" altLang="en-US" dirty="0"/>
              <a:t>与④一起介绍）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4D36B76-3B8C-488D-888C-D82ED2ED6127}"/>
              </a:ext>
            </a:extLst>
          </p:cNvPr>
          <p:cNvSpPr txBox="1"/>
          <p:nvPr/>
        </p:nvSpPr>
        <p:spPr>
          <a:xfrm>
            <a:off x="577174" y="60192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https://github.com/liuhuanyong/WordSegment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BC2DA33-DB56-4636-9D32-39E8FE2E9434}"/>
              </a:ext>
            </a:extLst>
          </p:cNvPr>
          <p:cNvSpPr txBox="1"/>
          <p:nvPr/>
        </p:nvSpPr>
        <p:spPr>
          <a:xfrm>
            <a:off x="577174" y="63263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https://zhuanlan.zhihu.com/p/50444885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6695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303EC7-B798-48B4-862D-63AEECB57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最大匹配法 </a:t>
            </a:r>
            <a:r>
              <a:rPr lang="en-US" altLang="zh-CN" dirty="0"/>
              <a:t>Maximum Match Method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5559EC-0D55-43E9-8BDD-43703450E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213" y="2326797"/>
            <a:ext cx="8801756" cy="1329447"/>
          </a:xfrm>
          <a:solidFill>
            <a:schemeClr val="accent1">
              <a:lumMod val="5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>
                <a:latin typeface="+mn-ea"/>
              </a:rPr>
              <a:t>需要一个词表，用文本的候选词去跟词表中的词匹配</a:t>
            </a:r>
            <a:endParaRPr lang="en-US" altLang="zh-CN" dirty="0">
              <a:latin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如果匹配成功，则认为候选词是词，予以切分；</a:t>
            </a:r>
            <a:endParaRPr lang="en-US" altLang="zh-CN" dirty="0">
              <a:latin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否则就认为不是词。</a:t>
            </a:r>
          </a:p>
          <a:p>
            <a:pPr marL="0" indent="0">
              <a:buNone/>
            </a:pPr>
            <a:endParaRPr lang="zh-CN" altLang="en-US" dirty="0">
              <a:latin typeface="+mn-ea"/>
            </a:endParaRPr>
          </a:p>
          <a:p>
            <a:pPr marL="0" indent="0">
              <a:buNone/>
            </a:pPr>
            <a:endParaRPr lang="zh-CN" altLang="en-US" dirty="0">
              <a:latin typeface="+mn-ea"/>
            </a:endParaRPr>
          </a:p>
          <a:p>
            <a:pPr marL="0" indent="0">
              <a:buNone/>
            </a:pPr>
            <a:endParaRPr lang="zh-CN" altLang="en-US" dirty="0">
              <a:latin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3CC3A7-F84E-4956-93DC-30450718BCB5}"/>
              </a:ext>
            </a:extLst>
          </p:cNvPr>
          <p:cNvSpPr txBox="1"/>
          <p:nvPr/>
        </p:nvSpPr>
        <p:spPr>
          <a:xfrm>
            <a:off x="473413" y="6611779"/>
            <a:ext cx="706228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https://blog.csdn.net/sihailongwang/article/details/73456845</a:t>
            </a:r>
            <a:endParaRPr lang="zh-CN" altLang="en-US" sz="1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541C92F-34DD-4963-97BC-78E9837C3E0D}"/>
              </a:ext>
            </a:extLst>
          </p:cNvPr>
          <p:cNvSpPr txBox="1"/>
          <p:nvPr/>
        </p:nvSpPr>
        <p:spPr>
          <a:xfrm>
            <a:off x="355214" y="5041877"/>
            <a:ext cx="8801756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dirty="0">
                <a:latin typeface="+mn-ea"/>
              </a:rPr>
              <a:t>优点：程序简单易行，开发周期短，不需要词法、句法、语义资源</a:t>
            </a:r>
            <a:endParaRPr lang="en-US" altLang="zh-CN" dirty="0">
              <a:latin typeface="+mn-ea"/>
            </a:endParaRPr>
          </a:p>
          <a:p>
            <a:pPr marL="0" indent="0">
              <a:buNone/>
            </a:pPr>
            <a:endParaRPr lang="zh-CN" altLang="en-US" dirty="0">
              <a:latin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缺点：切分歧义消除的能力差（比如：“使用户满意”</a:t>
            </a:r>
            <a:r>
              <a:rPr lang="en-US" altLang="zh-CN" dirty="0">
                <a:latin typeface="+mn-ea"/>
              </a:rPr>
              <a:t>-&gt;“</a:t>
            </a:r>
            <a:r>
              <a:rPr lang="zh-CN" altLang="en-US" dirty="0">
                <a:latin typeface="+mn-ea"/>
              </a:rPr>
              <a:t>使用</a:t>
            </a:r>
            <a:r>
              <a:rPr lang="en-US" altLang="zh-CN" dirty="0">
                <a:latin typeface="+mn-ea"/>
              </a:rPr>
              <a:t>/</a:t>
            </a:r>
            <a:r>
              <a:rPr lang="zh-CN" altLang="en-US" dirty="0">
                <a:latin typeface="+mn-ea"/>
              </a:rPr>
              <a:t>户</a:t>
            </a:r>
            <a:r>
              <a:rPr lang="en-US" altLang="zh-CN" dirty="0">
                <a:latin typeface="+mn-ea"/>
              </a:rPr>
              <a:t>/</a:t>
            </a:r>
            <a:r>
              <a:rPr lang="zh-CN" altLang="en-US" dirty="0">
                <a:latin typeface="+mn-ea"/>
              </a:rPr>
              <a:t>满意”）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1C5436E-DC23-4C49-BBE8-241515713417}"/>
              </a:ext>
            </a:extLst>
          </p:cNvPr>
          <p:cNvSpPr txBox="1"/>
          <p:nvPr/>
        </p:nvSpPr>
        <p:spPr>
          <a:xfrm>
            <a:off x="355213" y="4165882"/>
            <a:ext cx="8801757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原则：尽可能的用最长的词来匹配句子中的汉字串</a:t>
            </a:r>
          </a:p>
        </p:txBody>
      </p:sp>
    </p:spTree>
    <p:extLst>
      <p:ext uri="{BB962C8B-B14F-4D97-AF65-F5344CB8AC3E}">
        <p14:creationId xmlns:p14="http://schemas.microsoft.com/office/powerpoint/2010/main" val="2320482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303EC7-B798-48B4-862D-63AEECB57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最大匹配法</a:t>
            </a:r>
            <a:r>
              <a:rPr lang="en-US" altLang="zh-CN" dirty="0"/>
              <a:t>-</a:t>
            </a:r>
            <a:r>
              <a:rPr lang="zh-CN" altLang="en-US" dirty="0">
                <a:latin typeface="+mn-ea"/>
              </a:rPr>
              <a:t>算法：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5559EC-0D55-43E9-8BDD-43703450E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8" y="2418946"/>
            <a:ext cx="11815863" cy="3865123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1</a:t>
            </a:r>
            <a:r>
              <a:rPr lang="zh-CN" altLang="en-US" dirty="0">
                <a:latin typeface="+mn-ea"/>
              </a:rPr>
              <a:t>）待切分汉字串</a:t>
            </a:r>
            <a:r>
              <a:rPr lang="en-US" altLang="zh-CN" dirty="0">
                <a:latin typeface="+mn-ea"/>
              </a:rPr>
              <a:t>s1</a:t>
            </a:r>
            <a:r>
              <a:rPr lang="zh-CN" altLang="en-US" dirty="0">
                <a:latin typeface="+mn-ea"/>
              </a:rPr>
              <a:t>，已切分汉字串</a:t>
            </a:r>
            <a:r>
              <a:rPr lang="en-US" altLang="zh-CN" dirty="0">
                <a:latin typeface="+mn-ea"/>
              </a:rPr>
              <a:t>s2</a:t>
            </a: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s2</a:t>
            </a:r>
            <a:r>
              <a:rPr lang="zh-CN" altLang="en-US" dirty="0">
                <a:latin typeface="+mn-ea"/>
              </a:rPr>
              <a:t>初始为空串）</a:t>
            </a: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2</a:t>
            </a:r>
            <a:r>
              <a:rPr lang="zh-CN" altLang="en-US" dirty="0">
                <a:latin typeface="+mn-ea"/>
              </a:rPr>
              <a:t>）如果</a:t>
            </a:r>
            <a:r>
              <a:rPr lang="en-US" altLang="zh-CN" dirty="0">
                <a:latin typeface="+mn-ea"/>
              </a:rPr>
              <a:t>s1</a:t>
            </a:r>
            <a:r>
              <a:rPr lang="zh-CN" altLang="en-US" dirty="0">
                <a:latin typeface="+mn-ea"/>
              </a:rPr>
              <a:t>为空串，转（</a:t>
            </a:r>
            <a:r>
              <a:rPr lang="en-US" altLang="zh-CN" dirty="0">
                <a:latin typeface="+mn-ea"/>
              </a:rPr>
              <a:t>6</a:t>
            </a:r>
            <a:r>
              <a:rPr lang="zh-CN" altLang="en-US" dirty="0">
                <a:latin typeface="+mn-ea"/>
              </a:rPr>
              <a:t>）</a:t>
            </a: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3</a:t>
            </a:r>
            <a:r>
              <a:rPr lang="zh-CN" altLang="en-US" dirty="0">
                <a:latin typeface="+mn-ea"/>
              </a:rPr>
              <a:t>）从</a:t>
            </a:r>
            <a:r>
              <a:rPr lang="en-US" altLang="zh-CN" dirty="0">
                <a:latin typeface="+mn-ea"/>
              </a:rPr>
              <a:t>s1</a:t>
            </a:r>
            <a:r>
              <a:rPr lang="zh-CN" altLang="en-US" dirty="0">
                <a:latin typeface="+mn-ea"/>
              </a:rPr>
              <a:t>的左边赋值一个子串</a:t>
            </a:r>
            <a:r>
              <a:rPr lang="en-US" altLang="zh-CN" dirty="0">
                <a:latin typeface="+mn-ea"/>
              </a:rPr>
              <a:t>w</a:t>
            </a:r>
            <a:r>
              <a:rPr lang="zh-CN" altLang="en-US" dirty="0">
                <a:latin typeface="+mn-ea"/>
              </a:rPr>
              <a:t>作为候选词，尽可能长，但不要超过</a:t>
            </a:r>
            <a:r>
              <a:rPr lang="en-US" altLang="zh-CN" dirty="0" err="1">
                <a:latin typeface="+mn-ea"/>
              </a:rPr>
              <a:t>MaxWordLength</a:t>
            </a:r>
            <a:endParaRPr lang="en-US" altLang="zh-CN" dirty="0">
              <a:latin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4</a:t>
            </a:r>
            <a:r>
              <a:rPr lang="zh-CN" altLang="en-US" dirty="0">
                <a:latin typeface="+mn-ea"/>
              </a:rPr>
              <a:t>）如果在词表中找到</a:t>
            </a:r>
            <a:r>
              <a:rPr lang="en-US" altLang="zh-CN" dirty="0">
                <a:latin typeface="+mn-ea"/>
              </a:rPr>
              <a:t>w</a:t>
            </a:r>
            <a:r>
              <a:rPr lang="zh-CN" altLang="en-US" dirty="0">
                <a:latin typeface="+mn-ea"/>
              </a:rPr>
              <a:t>，或者</a:t>
            </a:r>
            <a:r>
              <a:rPr lang="en-US" altLang="zh-CN" dirty="0">
                <a:latin typeface="+mn-ea"/>
              </a:rPr>
              <a:t>w</a:t>
            </a:r>
            <a:r>
              <a:rPr lang="zh-CN" altLang="en-US" dirty="0">
                <a:latin typeface="+mn-ea"/>
              </a:rPr>
              <a:t>的长度为</a:t>
            </a:r>
            <a:r>
              <a:rPr lang="en-US" altLang="zh-CN" dirty="0">
                <a:latin typeface="+mn-ea"/>
              </a:rPr>
              <a:t>2</a:t>
            </a:r>
            <a:r>
              <a:rPr lang="zh-CN" altLang="en-US" dirty="0">
                <a:latin typeface="+mn-ea"/>
              </a:rPr>
              <a:t>（也就是一个汉字），</a:t>
            </a:r>
            <a:endParaRPr lang="en-US" altLang="zh-CN" dirty="0">
              <a:latin typeface="+mn-ea"/>
            </a:endParaRPr>
          </a:p>
          <a:p>
            <a:pPr marL="0" indent="0">
              <a:buNone/>
            </a:pPr>
            <a:r>
              <a:rPr lang="en-US" altLang="zh-CN" dirty="0">
                <a:latin typeface="+mn-ea"/>
              </a:rPr>
              <a:t>         </a:t>
            </a:r>
            <a:r>
              <a:rPr lang="zh-CN" altLang="en-US" dirty="0">
                <a:latin typeface="+mn-ea"/>
              </a:rPr>
              <a:t>那么将</a:t>
            </a:r>
            <a:r>
              <a:rPr lang="en-US" altLang="zh-CN" dirty="0">
                <a:latin typeface="+mn-ea"/>
              </a:rPr>
              <a:t>w</a:t>
            </a:r>
            <a:r>
              <a:rPr lang="zh-CN" altLang="en-US" dirty="0">
                <a:latin typeface="+mn-ea"/>
              </a:rPr>
              <a:t>和一个词界标记一起加到</a:t>
            </a:r>
            <a:r>
              <a:rPr lang="en-US" altLang="zh-CN" dirty="0">
                <a:latin typeface="+mn-ea"/>
              </a:rPr>
              <a:t>s2</a:t>
            </a:r>
            <a:r>
              <a:rPr lang="zh-CN" altLang="en-US" dirty="0">
                <a:latin typeface="+mn-ea"/>
              </a:rPr>
              <a:t>的右边，并从</a:t>
            </a:r>
            <a:r>
              <a:rPr lang="en-US" altLang="zh-CN" dirty="0">
                <a:latin typeface="+mn-ea"/>
              </a:rPr>
              <a:t>s1</a:t>
            </a:r>
            <a:r>
              <a:rPr lang="zh-CN" altLang="en-US" dirty="0">
                <a:latin typeface="+mn-ea"/>
              </a:rPr>
              <a:t>的左边去掉</a:t>
            </a:r>
            <a:r>
              <a:rPr lang="en-US" altLang="zh-CN" dirty="0">
                <a:latin typeface="+mn-ea"/>
              </a:rPr>
              <a:t>w</a:t>
            </a:r>
            <a:r>
              <a:rPr lang="zh-CN" altLang="en-US" dirty="0">
                <a:latin typeface="+mn-ea"/>
              </a:rPr>
              <a:t>，转（</a:t>
            </a:r>
            <a:r>
              <a:rPr lang="en-US" altLang="zh-CN" dirty="0">
                <a:latin typeface="+mn-ea"/>
              </a:rPr>
              <a:t>2</a:t>
            </a:r>
            <a:r>
              <a:rPr lang="zh-CN" altLang="en-US" dirty="0">
                <a:latin typeface="+mn-ea"/>
              </a:rPr>
              <a:t>）</a:t>
            </a: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5</a:t>
            </a:r>
            <a:r>
              <a:rPr lang="zh-CN" altLang="en-US" dirty="0">
                <a:latin typeface="+mn-ea"/>
              </a:rPr>
              <a:t>）去掉</a:t>
            </a:r>
            <a:r>
              <a:rPr lang="en-US" altLang="zh-CN" dirty="0">
                <a:latin typeface="+mn-ea"/>
              </a:rPr>
              <a:t>w</a:t>
            </a:r>
            <a:r>
              <a:rPr lang="zh-CN" altLang="en-US" dirty="0">
                <a:latin typeface="+mn-ea"/>
              </a:rPr>
              <a:t>中最后一个汉字，转（</a:t>
            </a:r>
            <a:r>
              <a:rPr lang="en-US" altLang="zh-CN" dirty="0">
                <a:latin typeface="+mn-ea"/>
              </a:rPr>
              <a:t>4</a:t>
            </a:r>
            <a:r>
              <a:rPr lang="zh-CN" altLang="en-US" dirty="0">
                <a:latin typeface="+mn-ea"/>
              </a:rPr>
              <a:t>）</a:t>
            </a: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6</a:t>
            </a:r>
            <a:r>
              <a:rPr lang="zh-CN" altLang="en-US" dirty="0">
                <a:latin typeface="+mn-ea"/>
              </a:rPr>
              <a:t>）结束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3CC3A7-F84E-4956-93DC-30450718BCB5}"/>
              </a:ext>
            </a:extLst>
          </p:cNvPr>
          <p:cNvSpPr txBox="1"/>
          <p:nvPr/>
        </p:nvSpPr>
        <p:spPr>
          <a:xfrm>
            <a:off x="473413" y="6611779"/>
            <a:ext cx="706228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https://blog.csdn.net/sihailongwang/article/details/73456845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149661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F6FD90-9FD9-4FCF-9F52-E6E4019BB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最大匹配法</a:t>
            </a:r>
            <a:r>
              <a:rPr lang="en-US" altLang="zh-CN" dirty="0"/>
              <a:t>-</a:t>
            </a:r>
            <a:r>
              <a:rPr lang="zh-CN" altLang="en-US" dirty="0"/>
              <a:t>流程图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223A82-EEA7-4C1C-9121-3FB4E1AFD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781" y="2124448"/>
            <a:ext cx="7930071" cy="403868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4A9C6A7-40CF-439A-8171-731E491D3BBC}"/>
              </a:ext>
            </a:extLst>
          </p:cNvPr>
          <p:cNvSpPr txBox="1"/>
          <p:nvPr/>
        </p:nvSpPr>
        <p:spPr>
          <a:xfrm>
            <a:off x="1477989" y="621038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https://www.cnblogs.com/jielongAI/p/10362314.html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3441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303EC7-B798-48B4-862D-63AEECB57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最大匹配法</a:t>
            </a:r>
            <a:r>
              <a:rPr lang="en-US" altLang="zh-CN" dirty="0"/>
              <a:t>-</a:t>
            </a:r>
            <a:r>
              <a:rPr lang="zh-CN" altLang="en-US" dirty="0">
                <a:latin typeface="+mn-ea"/>
              </a:rPr>
              <a:t>编程实现：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48A81B7-60C2-4CB5-8CBA-31D6987A2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245" y="3917164"/>
            <a:ext cx="5936494" cy="281964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EEBE069-FA0E-47D6-B5A1-F191C6712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168" y="2007304"/>
            <a:ext cx="3342062" cy="47257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BCE1198-513B-4F50-8D6D-48B18E636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245" y="2007305"/>
            <a:ext cx="4694327" cy="186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97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144ACB-7836-43FC-94DB-8B548207E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最少分词法（</a:t>
            </a:r>
            <a:r>
              <a:rPr lang="zh-CN" altLang="en-US" b="0" i="0" dirty="0">
                <a:solidFill>
                  <a:srgbClr val="D8D8D8"/>
                </a:solidFill>
                <a:effectLst/>
                <a:latin typeface="Lato"/>
              </a:rPr>
              <a:t>最短路径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32969E-ACEA-4AF6-81A2-548D52722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958" y="3604390"/>
            <a:ext cx="10609634" cy="896273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200" dirty="0"/>
              <a:t>可以将最少分词法看成是“</a:t>
            </a:r>
            <a:r>
              <a:rPr lang="zh-CN" altLang="en-US" sz="1200" dirty="0">
                <a:highlight>
                  <a:srgbClr val="008000"/>
                </a:highlight>
              </a:rPr>
              <a:t>最短路径搜索</a:t>
            </a:r>
            <a:r>
              <a:rPr lang="zh-CN" altLang="en-US" sz="1200" dirty="0"/>
              <a:t>” 问题：</a:t>
            </a:r>
            <a:endParaRPr lang="en-US" altLang="zh-CN" sz="1200" dirty="0"/>
          </a:p>
          <a:p>
            <a:pPr marL="0" indent="0">
              <a:buNone/>
            </a:pPr>
            <a:r>
              <a:rPr lang="zh-CN" altLang="en-US" sz="1200" dirty="0"/>
              <a:t>根据词典，找出字串中所有可能的词，构造词语切分的</a:t>
            </a:r>
            <a:r>
              <a:rPr lang="zh-CN" altLang="en-US" sz="1200" dirty="0">
                <a:highlight>
                  <a:srgbClr val="FF00FF"/>
                </a:highlight>
              </a:rPr>
              <a:t>无环有向图</a:t>
            </a:r>
            <a:r>
              <a:rPr lang="en-US" altLang="zh-CN" sz="1200" dirty="0">
                <a:highlight>
                  <a:srgbClr val="FF00FF"/>
                </a:highlight>
              </a:rPr>
              <a:t>DAG</a:t>
            </a:r>
            <a:r>
              <a:rPr lang="zh-CN" altLang="en-US" sz="1200" dirty="0"/>
              <a:t>，每个词对应图中的一条有向边，边长为</a:t>
            </a:r>
            <a:r>
              <a:rPr lang="en-US" altLang="zh-CN" sz="1200" dirty="0"/>
              <a:t>1</a:t>
            </a:r>
            <a:r>
              <a:rPr lang="zh-CN" altLang="en-US" sz="1200" dirty="0"/>
              <a:t>。</a:t>
            </a:r>
            <a:endParaRPr lang="en-US" altLang="zh-CN" sz="1200" dirty="0"/>
          </a:p>
          <a:p>
            <a:pPr marL="0" indent="0">
              <a:buNone/>
            </a:pPr>
            <a:r>
              <a:rPr lang="zh-CN" altLang="en-US" sz="1200" dirty="0"/>
              <a:t>然后，针对该切分图，在起点到终点的所有路径中，寻找长度最短的路径。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235EA70-F795-4016-871E-06FEEA9094BB}"/>
              </a:ext>
            </a:extLst>
          </p:cNvPr>
          <p:cNvSpPr txBox="1"/>
          <p:nvPr/>
        </p:nvSpPr>
        <p:spPr>
          <a:xfrm>
            <a:off x="453958" y="5018250"/>
            <a:ext cx="10674486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zh-CN" altLang="en-US" dirty="0"/>
              <a:t>优点：同最大匹配法类似</a:t>
            </a:r>
          </a:p>
          <a:p>
            <a:pPr marL="0" indent="0" algn="l">
              <a:buNone/>
            </a:pPr>
            <a:r>
              <a:rPr lang="zh-CN" altLang="en-US" dirty="0"/>
              <a:t>缺点：当最短路径有多条的时候，选择最终的输出结果缺乏应有的标准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D22D7AB-A28A-4098-A648-B237BF36BC55}"/>
              </a:ext>
            </a:extLst>
          </p:cNvPr>
          <p:cNvSpPr txBox="1"/>
          <p:nvPr/>
        </p:nvSpPr>
        <p:spPr>
          <a:xfrm>
            <a:off x="460442" y="2365335"/>
            <a:ext cx="1060315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4000" dirty="0"/>
              <a:t>基本思想：使每一句中切出的词数最少</a:t>
            </a:r>
          </a:p>
        </p:txBody>
      </p:sp>
    </p:spTree>
    <p:extLst>
      <p:ext uri="{BB962C8B-B14F-4D97-AF65-F5344CB8AC3E}">
        <p14:creationId xmlns:p14="http://schemas.microsoft.com/office/powerpoint/2010/main" val="328138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C59133-142C-40D3-B60B-F269F9D26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N-</a:t>
            </a:r>
            <a:r>
              <a:rPr lang="zh-CN" altLang="en-US" dirty="0"/>
              <a:t>最短路径法（前</a:t>
            </a:r>
            <a:r>
              <a:rPr lang="en-US" altLang="zh-CN" dirty="0"/>
              <a:t>N</a:t>
            </a:r>
            <a:r>
              <a:rPr lang="zh-CN" altLang="en-US" dirty="0"/>
              <a:t>个最短路径）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A94C9D-F5CD-4A17-9D09-151D0CB27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338" y="3291533"/>
            <a:ext cx="3788160" cy="18011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87FB28-346D-4A5D-87B6-E54579A86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338" y="2113137"/>
            <a:ext cx="3788160" cy="9591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06A75FF-D225-42E7-917E-801083C57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9338" y="5311911"/>
            <a:ext cx="3788160" cy="70300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6EA19C7-34B5-4D6D-8C76-76A9B0A70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280" y="2113137"/>
            <a:ext cx="7384420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558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73728E-FA61-48F0-B3B6-A2B68FA8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词法分析 </a:t>
            </a:r>
            <a:r>
              <a:rPr lang="en-US" altLang="zh-CN" b="1" dirty="0"/>
              <a:t>Morphological Analysis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40371D-CECA-4C00-886F-C7E5F2A14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96" y="2303968"/>
            <a:ext cx="9003192" cy="380080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EED7FF3-02C8-4CB1-8D85-121CE94CB58B}"/>
              </a:ext>
            </a:extLst>
          </p:cNvPr>
          <p:cNvSpPr txBox="1"/>
          <p:nvPr/>
        </p:nvSpPr>
        <p:spPr>
          <a:xfrm>
            <a:off x="3376349" y="6263288"/>
            <a:ext cx="4221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词法分析</a:t>
            </a:r>
            <a:r>
              <a:rPr lang="en-US" altLang="zh-C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zh-CN" alt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百度</a:t>
            </a:r>
            <a:r>
              <a:rPr lang="en-US" altLang="zh-C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</a:t>
            </a:r>
            <a:r>
              <a:rPr lang="zh-CN" alt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开放平台 </a:t>
            </a:r>
            <a:r>
              <a:rPr lang="en-US" altLang="zh-C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(baidu.com)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4469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EB04F2-8302-4DB0-BB25-E007C70F9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4B0BA7-C2F1-4E2B-BCBD-86542EB2C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926" y="4655006"/>
            <a:ext cx="11090148" cy="1986729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虚线是回溯出的是第一条最短路径</a:t>
            </a:r>
            <a:r>
              <a:rPr lang="en-US" altLang="zh-CN" dirty="0"/>
              <a:t>,</a:t>
            </a:r>
            <a:r>
              <a:rPr lang="zh-CN" altLang="en-US" dirty="0"/>
              <a:t>对应的粗分结果为</a:t>
            </a:r>
            <a:r>
              <a:rPr lang="en-US" altLang="zh-CN" dirty="0"/>
              <a:t>:</a:t>
            </a:r>
            <a:r>
              <a:rPr lang="zh-CN" altLang="en-US" dirty="0"/>
              <a:t>“</a:t>
            </a:r>
            <a:r>
              <a:rPr lang="zh-CN" altLang="en-US" dirty="0">
                <a:highlight>
                  <a:srgbClr val="008000"/>
                </a:highlight>
              </a:rPr>
              <a:t>他</a:t>
            </a:r>
            <a:r>
              <a:rPr lang="en-US" altLang="zh-CN" dirty="0">
                <a:highlight>
                  <a:srgbClr val="008000"/>
                </a:highlight>
              </a:rPr>
              <a:t>/</a:t>
            </a:r>
            <a:r>
              <a:rPr lang="zh-CN" altLang="en-US" dirty="0">
                <a:highlight>
                  <a:srgbClr val="008000"/>
                </a:highlight>
              </a:rPr>
              <a:t>说</a:t>
            </a:r>
            <a:r>
              <a:rPr lang="en-US" altLang="zh-CN" dirty="0">
                <a:highlight>
                  <a:srgbClr val="008000"/>
                </a:highlight>
              </a:rPr>
              <a:t>/</a:t>
            </a:r>
            <a:r>
              <a:rPr lang="zh-CN" altLang="en-US" dirty="0">
                <a:highlight>
                  <a:srgbClr val="008000"/>
                </a:highlight>
              </a:rPr>
              <a:t>的</a:t>
            </a:r>
            <a:r>
              <a:rPr lang="en-US" altLang="zh-CN" dirty="0">
                <a:highlight>
                  <a:srgbClr val="008000"/>
                </a:highlight>
              </a:rPr>
              <a:t>/</a:t>
            </a:r>
            <a:r>
              <a:rPr lang="zh-CN" altLang="en-US" dirty="0">
                <a:highlight>
                  <a:srgbClr val="008000"/>
                </a:highlight>
              </a:rPr>
              <a:t>确实</a:t>
            </a:r>
            <a:r>
              <a:rPr lang="en-US" altLang="zh-CN" dirty="0">
                <a:highlight>
                  <a:srgbClr val="008000"/>
                </a:highlight>
              </a:rPr>
              <a:t>/</a:t>
            </a:r>
            <a:r>
              <a:rPr lang="zh-CN" altLang="en-US" dirty="0">
                <a:highlight>
                  <a:srgbClr val="008000"/>
                </a:highlight>
              </a:rPr>
              <a:t>在理</a:t>
            </a:r>
            <a:r>
              <a:rPr lang="en-US" altLang="zh-CN" dirty="0">
                <a:highlight>
                  <a:srgbClr val="008000"/>
                </a:highlight>
              </a:rPr>
              <a:t>/</a:t>
            </a:r>
            <a:r>
              <a:rPr lang="en-US" altLang="zh-CN" dirty="0"/>
              <a:t>”,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Table(2),Table(3 )…Table(7)</a:t>
            </a:r>
            <a:r>
              <a:rPr lang="zh-CN" altLang="en-US" dirty="0"/>
              <a:t>分别为结点</a:t>
            </a: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…</a:t>
            </a:r>
            <a:r>
              <a:rPr lang="zh-CN" altLang="en-US" dirty="0"/>
              <a:t>、</a:t>
            </a:r>
            <a:r>
              <a:rPr lang="en-US" altLang="zh-CN" dirty="0"/>
              <a:t>7</a:t>
            </a:r>
            <a:r>
              <a:rPr lang="zh-CN" altLang="en-US" dirty="0"/>
              <a:t>对应的</a:t>
            </a:r>
            <a:r>
              <a:rPr lang="zh-CN" altLang="en-US" b="1" dirty="0">
                <a:highlight>
                  <a:srgbClr val="FF00FF"/>
                </a:highlight>
              </a:rPr>
              <a:t>信息记录表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Table(0)</a:t>
            </a:r>
            <a:r>
              <a:rPr lang="zh-CN" altLang="en-US" dirty="0"/>
              <a:t>、 </a:t>
            </a:r>
            <a:r>
              <a:rPr lang="en-US" altLang="zh-CN" dirty="0"/>
              <a:t>Table(1)</a:t>
            </a:r>
            <a:r>
              <a:rPr lang="zh-CN" altLang="en-US" dirty="0"/>
              <a:t>的信息记录表没有给出。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3F4667-6A6D-4897-9B5C-6B6B4945A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26" y="698835"/>
            <a:ext cx="7384420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934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462B76-278D-4A59-899D-1EBB8CBF4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1F2BD1-63BB-4739-AC48-75A1D119E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55" y="4311210"/>
            <a:ext cx="11116088" cy="2259992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900" dirty="0"/>
              <a:t>每个结点的</a:t>
            </a:r>
            <a:r>
              <a:rPr lang="zh-CN" altLang="en-US" sz="1900" dirty="0">
                <a:highlight>
                  <a:srgbClr val="FF00FF"/>
                </a:highlight>
              </a:rPr>
              <a:t>信息记录表</a:t>
            </a:r>
            <a:r>
              <a:rPr lang="zh-CN" altLang="en-US" sz="1900" dirty="0"/>
              <a:t>里的编号为路径不同长度的编号，按由小到大的顺序排列，编号最大不超过</a:t>
            </a:r>
            <a:r>
              <a:rPr lang="en-US" altLang="zh-CN" sz="1900" dirty="0"/>
              <a:t>N</a:t>
            </a:r>
            <a:r>
              <a:rPr lang="zh-CN" altLang="en-US" sz="1900" dirty="0"/>
              <a:t>。</a:t>
            </a:r>
            <a:endParaRPr lang="en-US" altLang="zh-CN" sz="19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如</a:t>
            </a:r>
            <a:r>
              <a:rPr lang="en-US" altLang="zh-CN" dirty="0"/>
              <a:t>Table(5)</a:t>
            </a:r>
            <a:r>
              <a:rPr lang="zh-CN" altLang="en-US" dirty="0"/>
              <a:t>表示</a:t>
            </a:r>
            <a:r>
              <a:rPr lang="zh-CN" altLang="en-US" dirty="0">
                <a:highlight>
                  <a:srgbClr val="008000"/>
                </a:highlight>
              </a:rPr>
              <a:t>从结点</a:t>
            </a:r>
            <a:r>
              <a:rPr lang="en-US" altLang="zh-CN" dirty="0">
                <a:highlight>
                  <a:srgbClr val="008000"/>
                </a:highlight>
              </a:rPr>
              <a:t>0</a:t>
            </a:r>
            <a:r>
              <a:rPr lang="zh-CN" altLang="en-US" dirty="0">
                <a:highlight>
                  <a:srgbClr val="008000"/>
                </a:highlight>
              </a:rPr>
              <a:t>出发到达结点</a:t>
            </a:r>
            <a:r>
              <a:rPr lang="en-US" altLang="zh-CN" dirty="0">
                <a:highlight>
                  <a:srgbClr val="008000"/>
                </a:highlight>
              </a:rPr>
              <a:t>5</a:t>
            </a:r>
            <a:r>
              <a:rPr lang="zh-CN" altLang="en-US" dirty="0"/>
              <a:t>有：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</a:t>
            </a:r>
            <a:r>
              <a:rPr lang="zh-CN" altLang="en-US" dirty="0"/>
              <a:t>条长度为</a:t>
            </a:r>
            <a:r>
              <a:rPr lang="en-US" altLang="zh-CN" dirty="0"/>
              <a:t>4</a:t>
            </a:r>
            <a:r>
              <a:rPr lang="zh-CN" altLang="en-US" dirty="0"/>
              <a:t>的路径</a:t>
            </a:r>
            <a:r>
              <a:rPr lang="en-US" altLang="zh-CN" dirty="0"/>
              <a:t>(0-1-2-4-5</a:t>
            </a:r>
            <a:r>
              <a:rPr lang="zh-CN" altLang="en-US" dirty="0"/>
              <a:t>和</a:t>
            </a:r>
            <a:r>
              <a:rPr lang="en-US" altLang="zh-CN" dirty="0"/>
              <a:t>0-1-2-3-5)</a:t>
            </a:r>
          </a:p>
          <a:p>
            <a:pPr marL="0" indent="0">
              <a:buNone/>
            </a:pPr>
            <a:r>
              <a:rPr lang="en-US" altLang="zh-CN" dirty="0"/>
              <a:t>1</a:t>
            </a:r>
            <a:r>
              <a:rPr lang="zh-CN" altLang="en-US" dirty="0"/>
              <a:t>条长度为</a:t>
            </a:r>
            <a:r>
              <a:rPr lang="en-US" altLang="zh-CN" dirty="0"/>
              <a:t>5</a:t>
            </a:r>
            <a:r>
              <a:rPr lang="zh-CN" altLang="en-US" dirty="0"/>
              <a:t>的路径</a:t>
            </a:r>
            <a:r>
              <a:rPr lang="en-US" altLang="zh-CN" dirty="0"/>
              <a:t>(0-1-2-3-4-5)</a:t>
            </a:r>
            <a:r>
              <a:rPr lang="zh-CN" altLang="en-US" dirty="0"/>
              <a:t>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378084-3742-4A0C-A430-0988C6BCE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55" y="286798"/>
            <a:ext cx="7384420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60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462B76-278D-4A59-899D-1EBB8CBF4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1F2BD1-63BB-4739-AC48-75A1D119E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307" y="4331918"/>
            <a:ext cx="11116088" cy="2166418"/>
          </a:xfrm>
          <a:solidFill>
            <a:schemeClr val="accent1">
              <a:lumMod val="5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>
                <a:highlight>
                  <a:srgbClr val="008000"/>
                </a:highlight>
              </a:rPr>
              <a:t>前驱</a:t>
            </a:r>
            <a:r>
              <a:rPr lang="en-US" altLang="zh-CN" dirty="0">
                <a:highlight>
                  <a:srgbClr val="008000"/>
                </a:highlight>
              </a:rPr>
              <a:t>(</a:t>
            </a:r>
            <a:r>
              <a:rPr lang="en-US" altLang="zh-CN" dirty="0" err="1">
                <a:highlight>
                  <a:srgbClr val="008000"/>
                </a:highlight>
              </a:rPr>
              <a:t>i,j</a:t>
            </a:r>
            <a:r>
              <a:rPr lang="en-US" altLang="zh-CN" dirty="0">
                <a:highlight>
                  <a:srgbClr val="008000"/>
                </a:highlight>
              </a:rPr>
              <a:t>)</a:t>
            </a:r>
            <a:r>
              <a:rPr lang="zh-CN" altLang="en-US" dirty="0"/>
              <a:t>表示沿着当前路径到达当前结点的最后一条边的出发结点为</a:t>
            </a:r>
            <a:r>
              <a:rPr lang="en-US" altLang="zh-CN" dirty="0" err="1"/>
              <a:t>i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即当前结点的前一个结点为</a:t>
            </a:r>
            <a:r>
              <a:rPr lang="en-US" altLang="zh-CN" dirty="0" err="1"/>
              <a:t>i</a:t>
            </a:r>
            <a:r>
              <a:rPr lang="zh-CN" altLang="en-US" dirty="0"/>
              <a:t>，相应的边为结点</a:t>
            </a:r>
            <a:r>
              <a:rPr lang="en-US" altLang="zh-CN" dirty="0" err="1"/>
              <a:t>i</a:t>
            </a:r>
            <a:r>
              <a:rPr lang="zh-CN" altLang="en-US" dirty="0"/>
              <a:t>的信息记录表中编号为</a:t>
            </a:r>
            <a:r>
              <a:rPr lang="en-US" altLang="zh-CN" dirty="0"/>
              <a:t>j</a:t>
            </a:r>
            <a:r>
              <a:rPr lang="zh-CN" altLang="en-US" dirty="0"/>
              <a:t>的路径。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如果</a:t>
            </a:r>
            <a:r>
              <a:rPr lang="en-US" altLang="zh-CN" dirty="0"/>
              <a:t>j=0,</a:t>
            </a:r>
            <a:r>
              <a:rPr lang="zh-CN" altLang="en-US" dirty="0"/>
              <a:t>表示没有其他候选的路径。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如结点</a:t>
            </a:r>
            <a:r>
              <a:rPr lang="en-US" altLang="zh-CN" dirty="0"/>
              <a:t>7</a:t>
            </a:r>
            <a:r>
              <a:rPr lang="zh-CN" altLang="en-US" dirty="0"/>
              <a:t>对应的信息记录表 </a:t>
            </a:r>
            <a:r>
              <a:rPr lang="en-US" altLang="zh-CN" dirty="0"/>
              <a:t>Table(7)</a:t>
            </a:r>
            <a:r>
              <a:rPr lang="zh-CN" altLang="en-US" dirty="0"/>
              <a:t>中</a:t>
            </a:r>
            <a:r>
              <a:rPr lang="en-US" altLang="zh-CN" dirty="0"/>
              <a:t>,</a:t>
            </a:r>
          </a:p>
          <a:p>
            <a:pPr marL="0" indent="0">
              <a:buNone/>
            </a:pPr>
            <a:r>
              <a:rPr lang="zh-CN" altLang="en-US" dirty="0"/>
              <a:t>编号为</a:t>
            </a:r>
            <a:r>
              <a:rPr lang="en-US" altLang="zh-CN" dirty="0"/>
              <a:t>1</a:t>
            </a:r>
            <a:r>
              <a:rPr lang="zh-CN" altLang="en-US" dirty="0"/>
              <a:t>的路径前驱</a:t>
            </a:r>
            <a:r>
              <a:rPr lang="en-US" altLang="zh-CN" dirty="0"/>
              <a:t>(5,1)</a:t>
            </a:r>
            <a:r>
              <a:rPr lang="zh-CN" altLang="en-US" dirty="0"/>
              <a:t>表示</a:t>
            </a:r>
            <a:r>
              <a:rPr lang="en-US" altLang="zh-CN" dirty="0"/>
              <a:t>:</a:t>
            </a:r>
            <a:r>
              <a:rPr lang="zh-CN" altLang="en-US" dirty="0"/>
              <a:t>前一条边为结点</a:t>
            </a:r>
            <a:r>
              <a:rPr lang="en-US" altLang="zh-CN" dirty="0"/>
              <a:t>5</a:t>
            </a:r>
            <a:r>
              <a:rPr lang="zh-CN" altLang="en-US" dirty="0"/>
              <a:t>的信息表中第</a:t>
            </a:r>
            <a:r>
              <a:rPr lang="en-US" altLang="zh-CN" dirty="0"/>
              <a:t>1</a:t>
            </a:r>
            <a:r>
              <a:rPr lang="zh-CN" altLang="en-US" dirty="0"/>
              <a:t>条路径。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378084-3742-4A0C-A430-0988C6BCE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07" y="216161"/>
            <a:ext cx="7384420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48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462B76-278D-4A59-899D-1EBB8CBF4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1F2BD1-63BB-4739-AC48-75A1D119E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051" y="4602480"/>
            <a:ext cx="11116088" cy="1735338"/>
          </a:xfrm>
          <a:solidFill>
            <a:schemeClr val="accent1">
              <a:lumMod val="5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/>
              <a:t>Table(5)</a:t>
            </a:r>
            <a:r>
              <a:rPr lang="zh-CN" altLang="en-US" dirty="0"/>
              <a:t>中的</a:t>
            </a:r>
            <a:r>
              <a:rPr lang="en-US" altLang="zh-CN" dirty="0"/>
              <a:t>(3,1)</a:t>
            </a:r>
            <a:r>
              <a:rPr lang="zh-CN" altLang="en-US" dirty="0"/>
              <a:t>表示</a:t>
            </a:r>
            <a:r>
              <a:rPr lang="en-US" altLang="zh-CN" dirty="0"/>
              <a:t>:</a:t>
            </a:r>
            <a:r>
              <a:rPr lang="zh-CN" altLang="en-US" dirty="0"/>
              <a:t>前驱为结点</a:t>
            </a:r>
            <a:r>
              <a:rPr lang="en-US" altLang="zh-CN" dirty="0"/>
              <a:t>3</a:t>
            </a:r>
            <a:r>
              <a:rPr lang="zh-CN" altLang="en-US" dirty="0"/>
              <a:t>的信息记录表中的第</a:t>
            </a:r>
            <a:r>
              <a:rPr lang="en-US" altLang="zh-CN" dirty="0"/>
              <a:t>1</a:t>
            </a:r>
            <a:r>
              <a:rPr lang="zh-CN" altLang="en-US" dirty="0"/>
              <a:t>条路径。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Table(3)</a:t>
            </a:r>
            <a:r>
              <a:rPr lang="zh-CN" altLang="en-US" dirty="0"/>
              <a:t>中的</a:t>
            </a:r>
            <a:r>
              <a:rPr lang="en-US" altLang="zh-CN" dirty="0"/>
              <a:t>(2,0)</a:t>
            </a:r>
            <a:r>
              <a:rPr lang="zh-CN" altLang="en-US" dirty="0"/>
              <a:t>表示</a:t>
            </a:r>
            <a:r>
              <a:rPr lang="en-US" altLang="zh-CN" dirty="0"/>
              <a:t>:</a:t>
            </a:r>
            <a:r>
              <a:rPr lang="zh-CN" altLang="en-US" dirty="0"/>
              <a:t>前驱为结点</a:t>
            </a:r>
            <a:r>
              <a:rPr lang="en-US" altLang="zh-CN" dirty="0"/>
              <a:t>2,</a:t>
            </a:r>
            <a:r>
              <a:rPr lang="zh-CN" altLang="en-US" dirty="0"/>
              <a:t>没有其他候选路径。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highlight>
                  <a:srgbClr val="FF00FF"/>
                </a:highlight>
              </a:rPr>
              <a:t>信息记录表</a:t>
            </a:r>
            <a:r>
              <a:rPr lang="zh-CN" altLang="en-US" dirty="0">
                <a:highlight>
                  <a:srgbClr val="008000"/>
                </a:highlight>
              </a:rPr>
              <a:t>为系统回溯找出所有可选路径提供了依据。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378084-3742-4A0C-A430-0988C6BCE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301505"/>
            <a:ext cx="7384420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19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A3F3AD-FCE3-446F-B451-FBDE09BA4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词图上的维特比算法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5FA03C-2534-468D-B05A-E5886D20B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209" y="2232822"/>
            <a:ext cx="6067951" cy="4036542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图的一种特例：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highlight>
                  <a:srgbClr val="008000"/>
                </a:highlight>
              </a:rPr>
              <a:t>马尔科夫链构成的网状图</a:t>
            </a:r>
            <a:endParaRPr lang="en-US" altLang="zh-CN" dirty="0">
              <a:highlight>
                <a:srgbClr val="008000"/>
              </a:highlight>
            </a:endParaRPr>
          </a:p>
          <a:p>
            <a:pPr marL="0" indent="0">
              <a:buNone/>
            </a:pPr>
            <a:r>
              <a:rPr lang="zh-CN" altLang="en-US" dirty="0"/>
              <a:t>该特例上的最短路径算法：维特比算法 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二元语法可视作</a:t>
            </a:r>
            <a:r>
              <a:rPr lang="en-US" altLang="zh-CN" dirty="0"/>
              <a:t>HMM</a:t>
            </a:r>
            <a:r>
              <a:rPr lang="zh-CN" altLang="en-US" dirty="0"/>
              <a:t>的特例：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将</a:t>
            </a:r>
            <a:r>
              <a:rPr lang="en-US" altLang="zh-CN" dirty="0"/>
              <a:t>IV</a:t>
            </a:r>
            <a:r>
              <a:rPr lang="zh-CN" altLang="en-US" dirty="0"/>
              <a:t>视作隐状态，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词网中的词语视作显状态，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发射概率为</a:t>
            </a:r>
            <a:r>
              <a:rPr lang="en-US" altLang="zh-CN" dirty="0"/>
              <a:t>1</a:t>
            </a:r>
            <a:r>
              <a:rPr lang="zh-CN" altLang="en-US" dirty="0"/>
              <a:t>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94DB19C-97D9-42B0-BCD4-1F3E95C233D0}"/>
              </a:ext>
            </a:extLst>
          </p:cNvPr>
          <p:cNvSpPr txBox="1"/>
          <p:nvPr/>
        </p:nvSpPr>
        <p:spPr>
          <a:xfrm>
            <a:off x="6748272" y="5277745"/>
            <a:ext cx="392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 </a:t>
            </a:r>
            <a:r>
              <a:rPr lang="en-US" altLang="zh-CN" dirty="0"/>
              <a:t>》– </a:t>
            </a:r>
            <a:r>
              <a:rPr lang="zh-CN" altLang="en-US" dirty="0"/>
              <a:t>何晗 </a:t>
            </a:r>
            <a:r>
              <a:rPr lang="en-US" altLang="zh-CN" dirty="0"/>
              <a:t>- P112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9D5B6A2-A5F6-426E-840F-356CAF266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049" y="2232822"/>
            <a:ext cx="4741502" cy="247281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37DD6B6-B420-461A-BEA3-305082C87B1B}"/>
              </a:ext>
            </a:extLst>
          </p:cNvPr>
          <p:cNvSpPr txBox="1"/>
          <p:nvPr/>
        </p:nvSpPr>
        <p:spPr>
          <a:xfrm>
            <a:off x="6886049" y="5849849"/>
            <a:ext cx="5157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https://github.com/NLP-LOVE/Introduction-NLP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6549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D58FE-CEDD-40CF-832F-520C9C1BB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Viterbi</a:t>
            </a:r>
            <a:r>
              <a:rPr lang="zh-CN" altLang="en-US" dirty="0"/>
              <a:t>算法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218B32-70CB-4FDE-8599-7700C9193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138134"/>
            <a:ext cx="5275471" cy="142877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F51963E-1FEC-4C54-971E-F87A7D979BE0}"/>
              </a:ext>
            </a:extLst>
          </p:cNvPr>
          <p:cNvSpPr txBox="1"/>
          <p:nvPr/>
        </p:nvSpPr>
        <p:spPr>
          <a:xfrm>
            <a:off x="680321" y="661177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b="0" i="0" dirty="0">
                <a:solidFill>
                  <a:srgbClr val="4D4D4D"/>
                </a:solidFill>
                <a:effectLst/>
                <a:latin typeface="-apple-system"/>
              </a:rPr>
              <a:t>《</a:t>
            </a:r>
            <a:r>
              <a:rPr lang="zh-CN" altLang="en-US" sz="1000" b="0" i="0" dirty="0">
                <a:solidFill>
                  <a:srgbClr val="4D4D4D"/>
                </a:solidFill>
                <a:effectLst/>
                <a:latin typeface="-apple-system"/>
              </a:rPr>
              <a:t>统计自然语言处理</a:t>
            </a:r>
            <a:r>
              <a:rPr lang="en-US" altLang="zh-CN" sz="1000" b="0" i="0" dirty="0">
                <a:solidFill>
                  <a:srgbClr val="4D4D4D"/>
                </a:solidFill>
                <a:effectLst/>
                <a:latin typeface="-apple-system"/>
              </a:rPr>
              <a:t>》</a:t>
            </a:r>
            <a:endParaRPr lang="zh-CN" altLang="en-US" sz="1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1404B27-6FA6-45E0-8D0E-CBC97414D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" y="3869373"/>
            <a:ext cx="4558422" cy="25952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A60AC95-6A26-435A-B3D4-C087FC940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0131" y="3869373"/>
            <a:ext cx="4667960" cy="261698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22A3537-AAEE-4F71-84A7-8F89B7B2A8D9}"/>
              </a:ext>
            </a:extLst>
          </p:cNvPr>
          <p:cNvSpPr txBox="1"/>
          <p:nvPr/>
        </p:nvSpPr>
        <p:spPr>
          <a:xfrm>
            <a:off x="680321" y="15573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http://zeag.farbox.com/post/fen-ci-ren-wu-step-by-step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651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FB0366-3666-4DD8-8A5D-F37E269F5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CODE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DEE1C6-7F04-4E57-933B-A6F904F4E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17" y="2336873"/>
            <a:ext cx="5890770" cy="33454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67B1E40-DA88-465A-AD77-5FC33344F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815" y="2336873"/>
            <a:ext cx="3307367" cy="163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480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194E5A-CF2D-4282-87EF-5175E63E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中文分词与</a:t>
            </a:r>
            <a:r>
              <a:rPr lang="en-US" altLang="zh-CN" dirty="0"/>
              <a:t>HMM</a:t>
            </a:r>
            <a:r>
              <a:rPr lang="zh-CN" altLang="en-US" dirty="0"/>
              <a:t>、</a:t>
            </a:r>
            <a:r>
              <a:rPr lang="en-US" altLang="zh-CN" dirty="0"/>
              <a:t>Viterbi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14947F-FF75-4322-BF9A-98BA96E15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09" y="2336873"/>
            <a:ext cx="11436096" cy="3599316"/>
          </a:xfrm>
          <a:solidFill>
            <a:schemeClr val="accent1">
              <a:lumMod val="50000"/>
            </a:schemeClr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en-US" dirty="0"/>
              <a:t>汉语句子作为输入，“</a:t>
            </a:r>
            <a:r>
              <a:rPr lang="en-US" altLang="zh-CN" dirty="0"/>
              <a:t>BEMS”</a:t>
            </a:r>
            <a:r>
              <a:rPr lang="zh-CN" altLang="en-US" dirty="0"/>
              <a:t>序列串作为输出，然后进行切词，进而得到输入句子的划分。</a:t>
            </a:r>
            <a:endParaRPr lang="en-US" altLang="zh-CN" dirty="0"/>
          </a:p>
          <a:p>
            <a:pPr lvl="1"/>
            <a:r>
              <a:rPr lang="en-US" altLang="zh-CN" dirty="0">
                <a:latin typeface="+mn-ea"/>
              </a:rPr>
              <a:t>B</a:t>
            </a:r>
            <a:r>
              <a:rPr lang="zh-CN" altLang="en-US" dirty="0">
                <a:latin typeface="+mn-ea"/>
              </a:rPr>
              <a:t>： 起始字，</a:t>
            </a:r>
            <a:endParaRPr lang="en-US" altLang="zh-CN" dirty="0">
              <a:latin typeface="+mn-ea"/>
            </a:endParaRPr>
          </a:p>
          <a:p>
            <a:pPr lvl="1"/>
            <a:r>
              <a:rPr lang="en-US" altLang="zh-CN" dirty="0">
                <a:latin typeface="+mn-ea"/>
              </a:rPr>
              <a:t>M</a:t>
            </a:r>
            <a:r>
              <a:rPr lang="zh-CN" altLang="en-US" dirty="0">
                <a:latin typeface="+mn-ea"/>
              </a:rPr>
              <a:t>：中间字，</a:t>
            </a:r>
            <a:endParaRPr lang="en-US" altLang="zh-CN" dirty="0">
              <a:latin typeface="+mn-ea"/>
            </a:endParaRPr>
          </a:p>
          <a:p>
            <a:pPr lvl="1"/>
            <a:r>
              <a:rPr lang="en-US" altLang="zh-CN" dirty="0">
                <a:latin typeface="+mn-ea"/>
              </a:rPr>
              <a:t>E</a:t>
            </a:r>
            <a:r>
              <a:rPr lang="zh-CN" altLang="en-US" dirty="0">
                <a:latin typeface="+mn-ea"/>
              </a:rPr>
              <a:t>： 结束字，</a:t>
            </a:r>
            <a:endParaRPr lang="en-US" altLang="zh-CN" dirty="0">
              <a:latin typeface="+mn-ea"/>
            </a:endParaRPr>
          </a:p>
          <a:p>
            <a:pPr lvl="1"/>
            <a:r>
              <a:rPr lang="en-US" altLang="zh-CN" dirty="0">
                <a:latin typeface="+mn-ea"/>
              </a:rPr>
              <a:t>S</a:t>
            </a:r>
            <a:r>
              <a:rPr lang="zh-CN" altLang="en-US" dirty="0">
                <a:latin typeface="+mn-ea"/>
              </a:rPr>
              <a:t>： 单字成词。</a:t>
            </a:r>
            <a:endParaRPr lang="en-US" altLang="zh-CN" dirty="0">
              <a:latin typeface="+mn-ea"/>
            </a:endParaRP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例句：小明硕士毕业于中国科学院计算所</a:t>
            </a:r>
          </a:p>
          <a:p>
            <a:pPr marL="0" indent="0">
              <a:buNone/>
            </a:pPr>
            <a:r>
              <a:rPr lang="zh-CN" altLang="en-US" dirty="0"/>
              <a:t>序列：</a:t>
            </a:r>
            <a:r>
              <a:rPr lang="en-US" altLang="zh-CN" dirty="0"/>
              <a:t>B  E  B  E  B M E  B E  B M E  B  E  S</a:t>
            </a:r>
          </a:p>
          <a:p>
            <a:pPr marL="0" indent="0">
              <a:buNone/>
            </a:pPr>
            <a:r>
              <a:rPr lang="zh-CN" altLang="en-US" dirty="0"/>
              <a:t>切词：</a:t>
            </a:r>
            <a:r>
              <a:rPr lang="en-US" altLang="zh-CN" dirty="0"/>
              <a:t>B  E  / B  E / B M E / B E / B M E / B E / S</a:t>
            </a:r>
          </a:p>
          <a:p>
            <a:pPr marL="0" indent="0">
              <a:buNone/>
            </a:pPr>
            <a:r>
              <a:rPr lang="zh-CN" altLang="en-US" dirty="0"/>
              <a:t>进而：小明</a:t>
            </a:r>
            <a:r>
              <a:rPr lang="en-US" altLang="zh-CN" dirty="0"/>
              <a:t>/</a:t>
            </a:r>
            <a:r>
              <a:rPr lang="zh-CN" altLang="en-US" dirty="0"/>
              <a:t>硕士</a:t>
            </a:r>
            <a:r>
              <a:rPr lang="en-US" altLang="zh-CN" dirty="0"/>
              <a:t>/</a:t>
            </a:r>
            <a:r>
              <a:rPr lang="zh-CN" altLang="en-US" dirty="0"/>
              <a:t>毕业于</a:t>
            </a:r>
            <a:r>
              <a:rPr lang="en-US" altLang="zh-CN" dirty="0"/>
              <a:t>/</a:t>
            </a:r>
            <a:r>
              <a:rPr lang="zh-CN" altLang="en-US" dirty="0"/>
              <a:t>中国</a:t>
            </a:r>
            <a:r>
              <a:rPr lang="en-US" altLang="zh-CN" dirty="0"/>
              <a:t>/</a:t>
            </a:r>
            <a:r>
              <a:rPr lang="zh-CN" altLang="en-US" dirty="0"/>
              <a:t>科学院</a:t>
            </a:r>
            <a:r>
              <a:rPr lang="en-US" altLang="zh-CN" dirty="0"/>
              <a:t>/</a:t>
            </a:r>
            <a:r>
              <a:rPr lang="zh-CN" altLang="en-US" dirty="0"/>
              <a:t>计算</a:t>
            </a:r>
            <a:r>
              <a:rPr lang="en-US" altLang="zh-CN" dirty="0"/>
              <a:t>/</a:t>
            </a:r>
            <a:r>
              <a:rPr lang="zh-CN" altLang="en-US" dirty="0"/>
              <a:t>所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4DC2A0-C630-4EFD-A5AA-35A41AE93EB7}"/>
              </a:ext>
            </a:extLst>
          </p:cNvPr>
          <p:cNvSpPr txBox="1"/>
          <p:nvPr/>
        </p:nvSpPr>
        <p:spPr>
          <a:xfrm>
            <a:off x="377952" y="6315785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一篇文章教你用隐马尔科夫模型实现中文分词 </a:t>
            </a:r>
            <a:r>
              <a:rPr lang="en-US" altLang="zh-CN" sz="1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| </a:t>
            </a:r>
            <a:r>
              <a:rPr lang="zh-CN" altLang="en-US" sz="1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雷锋网 </a:t>
            </a:r>
            <a:r>
              <a:rPr lang="en-US" altLang="zh-CN" sz="1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(leiphone.com)</a:t>
            </a:r>
            <a:endParaRPr lang="zh-CN" altLang="en-US" sz="1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BB8FF5-61F0-4BCC-8FFD-B9B85C376412}"/>
              </a:ext>
            </a:extLst>
          </p:cNvPr>
          <p:cNvSpPr txBox="1"/>
          <p:nvPr/>
        </p:nvSpPr>
        <p:spPr>
          <a:xfrm>
            <a:off x="6473952" y="5992619"/>
            <a:ext cx="5340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ighlight>
                  <a:srgbClr val="008000"/>
                </a:highlight>
              </a:rPr>
              <a:t>基于</a:t>
            </a:r>
            <a:r>
              <a:rPr lang="en-US" altLang="zh-CN" dirty="0">
                <a:highlight>
                  <a:srgbClr val="008000"/>
                </a:highlight>
              </a:rPr>
              <a:t>HMM</a:t>
            </a:r>
            <a:r>
              <a:rPr lang="zh-CN" altLang="en-US" dirty="0">
                <a:highlight>
                  <a:srgbClr val="008000"/>
                </a:highlight>
              </a:rPr>
              <a:t>的分词方法</a:t>
            </a:r>
            <a:r>
              <a:rPr lang="zh-CN" altLang="en-US" dirty="0"/>
              <a:t>（</a:t>
            </a:r>
            <a:r>
              <a:rPr lang="en-US" altLang="zh-CN" dirty="0"/>
              <a:t>§7.6.3</a:t>
            </a:r>
            <a:r>
              <a:rPr lang="zh-CN" altLang="en-US" dirty="0"/>
              <a:t>与④一起介绍）</a:t>
            </a:r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DB12D26-8459-4463-85E9-6232B7D8128D}"/>
              </a:ext>
            </a:extLst>
          </p:cNvPr>
          <p:cNvSpPr txBox="1"/>
          <p:nvPr/>
        </p:nvSpPr>
        <p:spPr>
          <a:xfrm>
            <a:off x="6473952" y="6377340"/>
            <a:ext cx="4663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与词性标注相结合的分词方法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6C02959-3E21-43CC-9CD1-10BBD7D28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631" y="2892171"/>
            <a:ext cx="4781169" cy="153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700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69652D-AAC4-47DE-8808-C9EFE1E4C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最大概率法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71C59F-AA68-407C-B5FD-D061D2BE3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490" y="4954135"/>
            <a:ext cx="10903167" cy="1478605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词串的概率可以通过</a:t>
            </a:r>
            <a:r>
              <a:rPr lang="en-US" altLang="zh-CN" b="1" dirty="0">
                <a:solidFill>
                  <a:srgbClr val="00B050"/>
                </a:solidFill>
                <a:highlight>
                  <a:srgbClr val="FFFF00"/>
                </a:highlight>
              </a:rPr>
              <a:t>n</a:t>
            </a:r>
            <a:r>
              <a:rPr lang="zh-CN" altLang="en-US" b="1" dirty="0">
                <a:solidFill>
                  <a:srgbClr val="00B050"/>
                </a:solidFill>
                <a:highlight>
                  <a:srgbClr val="FFFF00"/>
                </a:highlight>
              </a:rPr>
              <a:t>元语法</a:t>
            </a:r>
            <a:r>
              <a:rPr lang="zh-CN" altLang="en-US" dirty="0"/>
              <a:t>来求 </a:t>
            </a:r>
          </a:p>
          <a:p>
            <a:pPr marL="0" indent="0">
              <a:buNone/>
            </a:pPr>
            <a:r>
              <a:rPr lang="zh-CN" altLang="en-US" dirty="0"/>
              <a:t>        用二元语法 </a:t>
            </a:r>
            <a:r>
              <a:rPr lang="en-US" altLang="zh-CN" dirty="0"/>
              <a:t>P(W)=p(w</a:t>
            </a:r>
            <a:r>
              <a:rPr lang="en-US" altLang="zh-CN" sz="1000" dirty="0"/>
              <a:t>1</a:t>
            </a:r>
            <a:r>
              <a:rPr lang="en-US" altLang="zh-CN" dirty="0"/>
              <a:t>|w</a:t>
            </a:r>
            <a:r>
              <a:rPr lang="en-US" altLang="zh-CN" sz="1000" dirty="0"/>
              <a:t>0</a:t>
            </a:r>
            <a:r>
              <a:rPr lang="en-US" altLang="zh-CN" dirty="0"/>
              <a:t>)p(w</a:t>
            </a:r>
            <a:r>
              <a:rPr lang="en-US" altLang="zh-CN" sz="1000" dirty="0"/>
              <a:t>2</a:t>
            </a:r>
            <a:r>
              <a:rPr lang="en-US" altLang="zh-CN" dirty="0"/>
              <a:t>|w</a:t>
            </a:r>
            <a:r>
              <a:rPr lang="en-US" altLang="zh-CN" sz="1000" dirty="0"/>
              <a:t>1</a:t>
            </a:r>
            <a:r>
              <a:rPr lang="en-US" altLang="zh-CN" dirty="0"/>
              <a:t>)…p(w</a:t>
            </a:r>
            <a:r>
              <a:rPr lang="en-US" altLang="zh-CN" sz="1000" dirty="0"/>
              <a:t>m</a:t>
            </a:r>
            <a:r>
              <a:rPr lang="en-US" altLang="zh-CN" dirty="0"/>
              <a:t>|w</a:t>
            </a:r>
            <a:r>
              <a:rPr lang="en-US" altLang="zh-CN" sz="1000" dirty="0"/>
              <a:t>m-1</a:t>
            </a:r>
            <a:r>
              <a:rPr lang="en-US" altLang="zh-CN" dirty="0"/>
              <a:t>) 	</a:t>
            </a: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 </a:t>
            </a:r>
          </a:p>
          <a:p>
            <a:pPr marL="0" indent="0">
              <a:buNone/>
            </a:pPr>
            <a:r>
              <a:rPr lang="zh-CN" altLang="en-US" dirty="0"/>
              <a:t>        用一元语法 </a:t>
            </a:r>
            <a:r>
              <a:rPr lang="en-US" altLang="zh-CN" dirty="0"/>
              <a:t>P(W)=p(w</a:t>
            </a:r>
            <a:r>
              <a:rPr lang="en-US" altLang="zh-CN" sz="1000" dirty="0"/>
              <a:t>1</a:t>
            </a:r>
            <a:r>
              <a:rPr lang="en-US" altLang="zh-CN" dirty="0"/>
              <a:t>)p(w</a:t>
            </a:r>
            <a:r>
              <a:rPr lang="en-US" altLang="zh-CN" sz="1000" dirty="0"/>
              <a:t>2</a:t>
            </a:r>
            <a:r>
              <a:rPr lang="en-US" altLang="zh-CN" dirty="0"/>
              <a:t>)…p(</a:t>
            </a:r>
            <a:r>
              <a:rPr lang="en-US" altLang="zh-CN" dirty="0" err="1"/>
              <a:t>w</a:t>
            </a:r>
            <a:r>
              <a:rPr lang="en-US" altLang="zh-CN" sz="1000" dirty="0" err="1"/>
              <a:t>m</a:t>
            </a:r>
            <a:r>
              <a:rPr lang="en-US" altLang="zh-CN" dirty="0"/>
              <a:t>) 			</a:t>
            </a: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CB7CC4-96F9-43A4-AB82-7AF4BC6FC058}"/>
              </a:ext>
            </a:extLst>
          </p:cNvPr>
          <p:cNvSpPr txBox="1"/>
          <p:nvPr/>
        </p:nvSpPr>
        <p:spPr>
          <a:xfrm>
            <a:off x="388491" y="2129843"/>
            <a:ext cx="6115941" cy="19389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2400" dirty="0"/>
              <a:t>Z=z</a:t>
            </a:r>
            <a:r>
              <a:rPr lang="en-US" altLang="zh-CN" sz="1000" dirty="0"/>
              <a:t>1</a:t>
            </a:r>
            <a:r>
              <a:rPr lang="en-US" altLang="zh-CN" sz="2400" dirty="0"/>
              <a:t>z</a:t>
            </a:r>
            <a:r>
              <a:rPr lang="en-US" altLang="zh-CN" sz="1000" dirty="0"/>
              <a:t>2</a:t>
            </a:r>
            <a:r>
              <a:rPr lang="en-US" altLang="zh-CN" sz="2400" dirty="0"/>
              <a:t>…</a:t>
            </a:r>
            <a:r>
              <a:rPr lang="en-US" altLang="zh-CN" sz="2400" dirty="0" err="1"/>
              <a:t>z</a:t>
            </a:r>
            <a:r>
              <a:rPr lang="en-US" altLang="zh-CN" sz="1000" dirty="0" err="1"/>
              <a:t>n</a:t>
            </a:r>
            <a:r>
              <a:rPr lang="en-US" altLang="zh-CN" sz="1000" dirty="0"/>
              <a:t>		</a:t>
            </a:r>
            <a:r>
              <a:rPr lang="zh-CN" altLang="en-US" sz="2400" dirty="0"/>
              <a:t>表示字串，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W=w</a:t>
            </a:r>
            <a:r>
              <a:rPr lang="en-US" altLang="zh-CN" sz="1000" dirty="0"/>
              <a:t>1</a:t>
            </a:r>
            <a:r>
              <a:rPr lang="en-US" altLang="zh-CN" sz="2400" dirty="0"/>
              <a:t>w</a:t>
            </a:r>
            <a:r>
              <a:rPr lang="en-US" altLang="zh-CN" sz="1000" dirty="0"/>
              <a:t>2</a:t>
            </a:r>
            <a:r>
              <a:rPr lang="en-US" altLang="zh-CN" sz="2400" dirty="0"/>
              <a:t>…</a:t>
            </a:r>
            <a:r>
              <a:rPr lang="en-US" altLang="zh-CN" sz="2400" dirty="0" err="1"/>
              <a:t>w</a:t>
            </a:r>
            <a:r>
              <a:rPr lang="en-US" altLang="zh-CN" sz="1000" dirty="0" err="1"/>
              <a:t>m</a:t>
            </a:r>
            <a:r>
              <a:rPr lang="en-US" altLang="zh-CN" sz="1000" dirty="0"/>
              <a:t>	</a:t>
            </a:r>
            <a:r>
              <a:rPr lang="zh-CN" altLang="en-US" sz="2400" dirty="0"/>
              <a:t>表示切分后的词串。</a:t>
            </a:r>
          </a:p>
          <a:p>
            <a:pPr marL="0" indent="0">
              <a:buNone/>
            </a:pPr>
            <a:r>
              <a:rPr lang="zh-CN" altLang="en-US" sz="2400" dirty="0"/>
              <a:t>汉语词语切分可以看作是：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求使</a:t>
            </a:r>
            <a:r>
              <a:rPr lang="en-US" altLang="zh-CN" sz="2400" dirty="0">
                <a:highlight>
                  <a:srgbClr val="008000"/>
                </a:highlight>
              </a:rPr>
              <a:t>P(W|Z)</a:t>
            </a:r>
            <a:r>
              <a:rPr lang="zh-CN" altLang="en-US" sz="2400" dirty="0"/>
              <a:t>最大的切分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>
                <a:highlight>
                  <a:srgbClr val="008000"/>
                </a:highlight>
              </a:rPr>
              <a:t>p(W|Z) = P(W)P(Z|W) / P(Z)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EA91F40-106F-47CC-BE9E-C47AA27FDFDD}"/>
              </a:ext>
            </a:extLst>
          </p:cNvPr>
          <p:cNvSpPr txBox="1"/>
          <p:nvPr/>
        </p:nvSpPr>
        <p:spPr>
          <a:xfrm>
            <a:off x="388491" y="4179228"/>
            <a:ext cx="1068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P(Z)</a:t>
            </a:r>
            <a:r>
              <a:rPr lang="zh-CN" altLang="en-US" sz="1600" dirty="0"/>
              <a:t>是汉字串的概率，它对于各个候选词串都是一样的，不必考虑。 </a:t>
            </a:r>
          </a:p>
          <a:p>
            <a:r>
              <a:rPr lang="en-US" altLang="zh-CN" sz="1600" dirty="0"/>
              <a:t>P(Z|W)</a:t>
            </a:r>
            <a:r>
              <a:rPr lang="zh-CN" altLang="en-US" sz="1600" dirty="0"/>
              <a:t>表示出现词串的条件下汉字串的概率，显然该值为</a:t>
            </a:r>
            <a:r>
              <a:rPr lang="en-US" altLang="zh-CN" sz="1600" dirty="0"/>
              <a:t>1</a:t>
            </a:r>
            <a:r>
              <a:rPr lang="zh-CN" altLang="en-US" sz="1600" dirty="0"/>
              <a:t>，不必考虑，则</a:t>
            </a:r>
            <a:r>
              <a:rPr lang="zh-CN" altLang="en-US" sz="1600" dirty="0">
                <a:highlight>
                  <a:srgbClr val="008000"/>
                </a:highlight>
              </a:rPr>
              <a:t>仅需考虑</a:t>
            </a:r>
            <a:r>
              <a:rPr lang="en-US" altLang="zh-CN" sz="1600" dirty="0">
                <a:highlight>
                  <a:srgbClr val="008000"/>
                </a:highlight>
              </a:rPr>
              <a:t>P(W)</a:t>
            </a:r>
            <a:r>
              <a:rPr lang="zh-CN" altLang="en-US" sz="1600" dirty="0">
                <a:highlight>
                  <a:srgbClr val="008000"/>
                </a:highlight>
              </a:rPr>
              <a:t>即词串的概率</a:t>
            </a:r>
            <a:r>
              <a:rPr lang="zh-CN" altLang="en-US" sz="1600" dirty="0"/>
              <a:t>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FCA4BC2-1186-4FC5-BEDC-EC5E30E41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779894"/>
            <a:ext cx="4586058" cy="330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21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F63D7B-2F43-488C-9BB8-E2CF43458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算法描述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4F76DEF-2C85-45AC-8766-CC26B6B63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29" y="2665451"/>
            <a:ext cx="10569856" cy="242337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668EA7CA-CD29-4AEE-B8A6-D7A9A66FDA68}"/>
              </a:ext>
            </a:extLst>
          </p:cNvPr>
          <p:cNvSpPr txBox="1"/>
          <p:nvPr/>
        </p:nvSpPr>
        <p:spPr>
          <a:xfrm>
            <a:off x="585216" y="59201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https://blog.csdn.net/chase1998/article/details/83247192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4089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7</a:t>
            </a:r>
            <a:r>
              <a:rPr lang="zh-CN" altLang="en-US" b="1" dirty="0"/>
              <a:t>章 词法分析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33DC0-BF5D-412E-AF38-E6D4F60B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94689"/>
            <a:ext cx="9613861" cy="4072647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7.1 </a:t>
            </a:r>
            <a:r>
              <a:rPr lang="zh-CN" altLang="en-US" dirty="0"/>
              <a:t>中文自动</a:t>
            </a:r>
            <a:r>
              <a:rPr lang="zh-CN" altLang="en-US" dirty="0">
                <a:highlight>
                  <a:srgbClr val="008000"/>
                </a:highlight>
              </a:rPr>
              <a:t>分词</a:t>
            </a:r>
            <a:r>
              <a:rPr lang="zh-CN" altLang="en-US" dirty="0"/>
              <a:t>及其基本问题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7.2 </a:t>
            </a:r>
            <a:r>
              <a:rPr lang="zh-CN" altLang="en-US" dirty="0"/>
              <a:t>基本分词方法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7.3 </a:t>
            </a:r>
            <a:r>
              <a:rPr lang="zh-CN" altLang="en-US" dirty="0"/>
              <a:t>中文姓名</a:t>
            </a:r>
            <a:r>
              <a:rPr lang="zh-CN" altLang="en-US" dirty="0">
                <a:highlight>
                  <a:srgbClr val="008000"/>
                </a:highlight>
              </a:rPr>
              <a:t>识别</a:t>
            </a:r>
            <a:endParaRPr lang="en-US" altLang="zh-CN" dirty="0">
              <a:highlight>
                <a:srgbClr val="008000"/>
              </a:highlight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7.4 </a:t>
            </a:r>
            <a:r>
              <a:rPr lang="zh-CN" altLang="en-US" dirty="0"/>
              <a:t>中文自动分词系统的评价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7.5 </a:t>
            </a:r>
            <a:r>
              <a:rPr lang="zh-CN" altLang="en-US" dirty="0"/>
              <a:t>英语形态还原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7.6 </a:t>
            </a:r>
            <a:r>
              <a:rPr lang="zh-CN" altLang="en-US" dirty="0">
                <a:highlight>
                  <a:srgbClr val="008000"/>
                </a:highlight>
              </a:rPr>
              <a:t>词性标注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39751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8BB744-18D8-4FF7-8241-80B71360B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输入句子：</a:t>
            </a:r>
            <a:r>
              <a:rPr lang="zh-CN" altLang="en-US" dirty="0">
                <a:highlight>
                  <a:srgbClr val="008000"/>
                </a:highlight>
              </a:rPr>
              <a:t>结合成分子时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83AD85-6CA7-4382-93E1-29782B5DB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15" y="2202761"/>
            <a:ext cx="9567055" cy="473383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0" i="0" dirty="0">
                <a:effectLst/>
                <a:latin typeface="-apple-system"/>
              </a:rPr>
              <a:t>第一步：遍历整句话，找出候选词和在语料库中的词频</a:t>
            </a:r>
            <a:endParaRPr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43830B9-EDF7-4561-816C-B09386176E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848781"/>
              </p:ext>
            </p:extLst>
          </p:nvPr>
        </p:nvGraphicFramePr>
        <p:xfrm>
          <a:off x="2047952" y="2886090"/>
          <a:ext cx="4856200" cy="3621948"/>
        </p:xfrm>
        <a:graphic>
          <a:graphicData uri="http://schemas.openxmlformats.org/drawingml/2006/table">
            <a:tbl>
              <a:tblPr/>
              <a:tblGrid>
                <a:gridCol w="2428100">
                  <a:extLst>
                    <a:ext uri="{9D8B030D-6E8A-4147-A177-3AD203B41FA5}">
                      <a16:colId xmlns:a16="http://schemas.microsoft.com/office/drawing/2014/main" val="2831872891"/>
                    </a:ext>
                  </a:extLst>
                </a:gridCol>
                <a:gridCol w="2428100">
                  <a:extLst>
                    <a:ext uri="{9D8B030D-6E8A-4147-A177-3AD203B41FA5}">
                      <a16:colId xmlns:a16="http://schemas.microsoft.com/office/drawing/2014/main" val="2499496570"/>
                    </a:ext>
                  </a:extLst>
                </a:gridCol>
              </a:tblGrid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1">
                          <a:solidFill>
                            <a:srgbClr val="4F4F4F"/>
                          </a:solidFill>
                          <a:effectLst/>
                        </a:rPr>
                        <a:t>候选词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F5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1">
                          <a:solidFill>
                            <a:srgbClr val="4F4F4F"/>
                          </a:solidFill>
                          <a:effectLst/>
                        </a:rPr>
                        <a:t>词频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542555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0.0037%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444270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结合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0.0353%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3355311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合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 dirty="0">
                          <a:solidFill>
                            <a:srgbClr val="4F4F4F"/>
                          </a:solidFill>
                          <a:effectLst/>
                        </a:rPr>
                        <a:t>0.0049%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725185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合成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0.0006%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966605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0.0423%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60704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成分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0.0023%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167130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分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0.0312%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513405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分子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0.0038%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873432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0.0010%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448843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时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 dirty="0">
                          <a:solidFill>
                            <a:srgbClr val="4F4F4F"/>
                          </a:solidFill>
                          <a:effectLst/>
                        </a:rPr>
                        <a:t>0.1043%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2930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46888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4CD53-BEBD-41C5-BF8F-BF6B8AAAD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EB6D5FC-FC6D-4B62-A8D3-9D78597138A9}"/>
              </a:ext>
            </a:extLst>
          </p:cNvPr>
          <p:cNvSpPr txBox="1"/>
          <p:nvPr/>
        </p:nvSpPr>
        <p:spPr>
          <a:xfrm>
            <a:off x="737616" y="20799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第二步：找出备选左邻词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59D618F-7C21-4489-964E-A3B0544C19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903066"/>
              </p:ext>
            </p:extLst>
          </p:nvPr>
        </p:nvGraphicFramePr>
        <p:xfrm>
          <a:off x="1852880" y="2794650"/>
          <a:ext cx="4856200" cy="3621948"/>
        </p:xfrm>
        <a:graphic>
          <a:graphicData uri="http://schemas.openxmlformats.org/drawingml/2006/table">
            <a:tbl>
              <a:tblPr/>
              <a:tblGrid>
                <a:gridCol w="2428100">
                  <a:extLst>
                    <a:ext uri="{9D8B030D-6E8A-4147-A177-3AD203B41FA5}">
                      <a16:colId xmlns:a16="http://schemas.microsoft.com/office/drawing/2014/main" val="3191666028"/>
                    </a:ext>
                  </a:extLst>
                </a:gridCol>
                <a:gridCol w="2428100">
                  <a:extLst>
                    <a:ext uri="{9D8B030D-6E8A-4147-A177-3AD203B41FA5}">
                      <a16:colId xmlns:a16="http://schemas.microsoft.com/office/drawing/2014/main" val="1243594082"/>
                    </a:ext>
                  </a:extLst>
                </a:gridCol>
              </a:tblGrid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1">
                          <a:solidFill>
                            <a:srgbClr val="4F4F4F"/>
                          </a:solidFill>
                          <a:effectLst/>
                        </a:rPr>
                        <a:t>候选词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F5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1">
                          <a:solidFill>
                            <a:srgbClr val="4F4F4F"/>
                          </a:solidFill>
                          <a:effectLst/>
                        </a:rPr>
                        <a:t>备选左邻词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097333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endParaRPr lang="zh-CN" altLang="en-US" sz="15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746501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结合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endParaRPr lang="zh-CN" altLang="en-US" sz="15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078470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合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66805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合成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534382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结合、合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599456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成分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结合、合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302997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分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合成、成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992472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分子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合成、成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056742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成分、分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467443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 dirty="0">
                          <a:solidFill>
                            <a:srgbClr val="4F4F4F"/>
                          </a:solidFill>
                          <a:effectLst/>
                        </a:rPr>
                        <a:t>时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 dirty="0">
                          <a:solidFill>
                            <a:srgbClr val="4F4F4F"/>
                          </a:solidFill>
                          <a:effectLst/>
                        </a:rPr>
                        <a:t>分子、子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1978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4951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F09535-3B86-4302-9897-205A77A40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5F4454A-737F-4212-83D1-3CD762A33ED7}"/>
              </a:ext>
            </a:extLst>
          </p:cNvPr>
          <p:cNvSpPr txBox="1"/>
          <p:nvPr/>
        </p:nvSpPr>
        <p:spPr>
          <a:xfrm>
            <a:off x="1249680" y="225068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第三步：计算累计概率，选出最佳左邻词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5C0683A-C0E3-4BA2-B740-0382ED5A60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843221"/>
              </p:ext>
            </p:extLst>
          </p:nvPr>
        </p:nvGraphicFramePr>
        <p:xfrm>
          <a:off x="1310990" y="2789822"/>
          <a:ext cx="6997860" cy="2896322"/>
        </p:xfrm>
        <a:graphic>
          <a:graphicData uri="http://schemas.openxmlformats.org/drawingml/2006/table">
            <a:tbl>
              <a:tblPr/>
              <a:tblGrid>
                <a:gridCol w="1749465">
                  <a:extLst>
                    <a:ext uri="{9D8B030D-6E8A-4147-A177-3AD203B41FA5}">
                      <a16:colId xmlns:a16="http://schemas.microsoft.com/office/drawing/2014/main" val="3246829892"/>
                    </a:ext>
                  </a:extLst>
                </a:gridCol>
                <a:gridCol w="1749465">
                  <a:extLst>
                    <a:ext uri="{9D8B030D-6E8A-4147-A177-3AD203B41FA5}">
                      <a16:colId xmlns:a16="http://schemas.microsoft.com/office/drawing/2014/main" val="855579374"/>
                    </a:ext>
                  </a:extLst>
                </a:gridCol>
                <a:gridCol w="1749465">
                  <a:extLst>
                    <a:ext uri="{9D8B030D-6E8A-4147-A177-3AD203B41FA5}">
                      <a16:colId xmlns:a16="http://schemas.microsoft.com/office/drawing/2014/main" val="1163434482"/>
                    </a:ext>
                  </a:extLst>
                </a:gridCol>
                <a:gridCol w="1749465">
                  <a:extLst>
                    <a:ext uri="{9D8B030D-6E8A-4147-A177-3AD203B41FA5}">
                      <a16:colId xmlns:a16="http://schemas.microsoft.com/office/drawing/2014/main" val="3362810383"/>
                    </a:ext>
                  </a:extLst>
                </a:gridCol>
              </a:tblGrid>
              <a:tr h="146204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200" b="1">
                          <a:solidFill>
                            <a:srgbClr val="4F4F4F"/>
                          </a:solidFill>
                          <a:effectLst/>
                        </a:rPr>
                        <a:t>候选词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F5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200" b="1">
                          <a:solidFill>
                            <a:srgbClr val="4F4F4F"/>
                          </a:solidFill>
                          <a:effectLst/>
                        </a:rPr>
                        <a:t>累计概率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F5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200" b="1">
                          <a:solidFill>
                            <a:srgbClr val="4F4F4F"/>
                          </a:solidFill>
                          <a:effectLst/>
                        </a:rPr>
                        <a:t>备选左邻词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F5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200" b="1">
                          <a:solidFill>
                            <a:srgbClr val="4F4F4F"/>
                          </a:solidFill>
                          <a:effectLst/>
                        </a:rPr>
                        <a:t>最佳左邻词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679239"/>
                  </a:ext>
                </a:extLst>
              </a:tr>
              <a:tr h="146204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200" b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200" b="0">
                          <a:solidFill>
                            <a:srgbClr val="4F4F4F"/>
                          </a:solidFill>
                          <a:effectLst/>
                        </a:rPr>
                        <a:t>0.0037%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endParaRPr lang="zh-CN" altLang="en-US" sz="12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endParaRPr lang="zh-CN" altLang="en-US" sz="12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236393"/>
                  </a:ext>
                </a:extLst>
              </a:tr>
              <a:tr h="146204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200" b="0">
                          <a:solidFill>
                            <a:srgbClr val="4F4F4F"/>
                          </a:solidFill>
                          <a:effectLst/>
                        </a:rPr>
                        <a:t>结合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200" b="0">
                          <a:solidFill>
                            <a:srgbClr val="4F4F4F"/>
                          </a:solidFill>
                          <a:effectLst/>
                        </a:rPr>
                        <a:t>0.0353%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endParaRPr lang="zh-CN" altLang="en-US" sz="12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endParaRPr lang="zh-CN" altLang="en-US" sz="12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597217"/>
                  </a:ext>
                </a:extLst>
              </a:tr>
              <a:tr h="146204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200" b="0">
                          <a:solidFill>
                            <a:srgbClr val="4F4F4F"/>
                          </a:solidFill>
                          <a:effectLst/>
                        </a:rPr>
                        <a:t>合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200" b="0">
                          <a:solidFill>
                            <a:srgbClr val="4F4F4F"/>
                          </a:solidFill>
                          <a:effectLst/>
                        </a:rPr>
                        <a:t>0.00001813%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200" b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200" b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01919"/>
                  </a:ext>
                </a:extLst>
              </a:tr>
              <a:tr h="146204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200" b="0">
                          <a:solidFill>
                            <a:srgbClr val="4F4F4F"/>
                          </a:solidFill>
                          <a:effectLst/>
                        </a:rPr>
                        <a:t>合成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200" b="0" dirty="0">
                          <a:solidFill>
                            <a:srgbClr val="4F4F4F"/>
                          </a:solidFill>
                          <a:effectLst/>
                        </a:rPr>
                        <a:t>0.00000222%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200" b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200" b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274580"/>
                  </a:ext>
                </a:extLst>
              </a:tr>
              <a:tr h="146204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200" b="0">
                          <a:solidFill>
                            <a:srgbClr val="4F4F4F"/>
                          </a:solidFill>
                          <a:effectLst/>
                        </a:rPr>
                        <a:t>成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200" b="0">
                          <a:solidFill>
                            <a:srgbClr val="4F4F4F"/>
                          </a:solidFill>
                          <a:effectLst/>
                        </a:rPr>
                        <a:t>0.00149319%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200" b="0">
                          <a:solidFill>
                            <a:srgbClr val="4F4F4F"/>
                          </a:solidFill>
                          <a:effectLst/>
                        </a:rPr>
                        <a:t>结合、合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200" b="0">
                          <a:solidFill>
                            <a:srgbClr val="4F4F4F"/>
                          </a:solidFill>
                          <a:effectLst/>
                        </a:rPr>
                        <a:t>结合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436567"/>
                  </a:ext>
                </a:extLst>
              </a:tr>
              <a:tr h="146204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200" b="0">
                          <a:solidFill>
                            <a:srgbClr val="4F4F4F"/>
                          </a:solidFill>
                          <a:effectLst/>
                        </a:rPr>
                        <a:t>成分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200" b="0">
                          <a:solidFill>
                            <a:srgbClr val="4F4F4F"/>
                          </a:solidFill>
                          <a:effectLst/>
                        </a:rPr>
                        <a:t>0.00008119%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200" b="0">
                          <a:solidFill>
                            <a:srgbClr val="4F4F4F"/>
                          </a:solidFill>
                          <a:effectLst/>
                        </a:rPr>
                        <a:t>结合、合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200" b="0">
                          <a:solidFill>
                            <a:srgbClr val="4F4F4F"/>
                          </a:solidFill>
                          <a:effectLst/>
                        </a:rPr>
                        <a:t>结合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56567"/>
                  </a:ext>
                </a:extLst>
              </a:tr>
              <a:tr h="245606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200" b="0">
                          <a:solidFill>
                            <a:srgbClr val="4F4F4F"/>
                          </a:solidFill>
                          <a:effectLst/>
                        </a:rPr>
                        <a:t>分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200" b="0">
                          <a:solidFill>
                            <a:srgbClr val="4F4F4F"/>
                          </a:solidFill>
                          <a:effectLst/>
                        </a:rPr>
                        <a:t>0.0000465875%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200" b="0">
                          <a:solidFill>
                            <a:srgbClr val="4F4F4F"/>
                          </a:solidFill>
                          <a:effectLst/>
                        </a:rPr>
                        <a:t>合成、成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200" b="0">
                          <a:solidFill>
                            <a:srgbClr val="4F4F4F"/>
                          </a:solidFill>
                          <a:effectLst/>
                        </a:rPr>
                        <a:t>成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932906"/>
                  </a:ext>
                </a:extLst>
              </a:tr>
              <a:tr h="245606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200" b="0">
                          <a:solidFill>
                            <a:srgbClr val="4F4F4F"/>
                          </a:solidFill>
                          <a:effectLst/>
                        </a:rPr>
                        <a:t>分子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200" b="0">
                          <a:solidFill>
                            <a:srgbClr val="4F4F4F"/>
                          </a:solidFill>
                          <a:effectLst/>
                        </a:rPr>
                        <a:t>0.00000567412%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200" b="0">
                          <a:solidFill>
                            <a:srgbClr val="4F4F4F"/>
                          </a:solidFill>
                          <a:effectLst/>
                        </a:rPr>
                        <a:t>合成、成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200" b="0">
                          <a:solidFill>
                            <a:srgbClr val="4F4F4F"/>
                          </a:solidFill>
                          <a:effectLst/>
                        </a:rPr>
                        <a:t>成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186785"/>
                  </a:ext>
                </a:extLst>
              </a:tr>
              <a:tr h="245606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200" b="0">
                          <a:solidFill>
                            <a:srgbClr val="4F4F4F"/>
                          </a:solidFill>
                          <a:effectLst/>
                        </a:rPr>
                        <a:t>子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200" b="0">
                          <a:solidFill>
                            <a:srgbClr val="4F4F4F"/>
                          </a:solidFill>
                          <a:effectLst/>
                        </a:rPr>
                        <a:t>0.00000008119%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200" b="0">
                          <a:solidFill>
                            <a:srgbClr val="4F4F4F"/>
                          </a:solidFill>
                          <a:effectLst/>
                        </a:rPr>
                        <a:t>成分、分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200" b="0">
                          <a:solidFill>
                            <a:srgbClr val="4F4F4F"/>
                          </a:solidFill>
                          <a:effectLst/>
                        </a:rPr>
                        <a:t>成分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61155"/>
                  </a:ext>
                </a:extLst>
              </a:tr>
              <a:tr h="245606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</a:rPr>
                        <a:t>时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200" b="0">
                          <a:solidFill>
                            <a:srgbClr val="4F4F4F"/>
                          </a:solidFill>
                          <a:effectLst/>
                        </a:rPr>
                        <a:t>0.000000591811%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200" b="0">
                          <a:solidFill>
                            <a:srgbClr val="4F4F4F"/>
                          </a:solidFill>
                          <a:effectLst/>
                        </a:rPr>
                        <a:t>分子、子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</a:rPr>
                        <a:t>分子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700481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F1D13534-D1D3-41A5-9627-1106291431F2}"/>
              </a:ext>
            </a:extLst>
          </p:cNvPr>
          <p:cNvSpPr txBox="1"/>
          <p:nvPr/>
        </p:nvSpPr>
        <p:spPr>
          <a:xfrm>
            <a:off x="1249680" y="580807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第四步：输出结果</a:t>
            </a:r>
          </a:p>
          <a:p>
            <a:endParaRPr lang="zh-CN" altLang="en-US" dirty="0"/>
          </a:p>
          <a:p>
            <a:r>
              <a:rPr lang="zh-CN" altLang="en-US" dirty="0"/>
              <a:t>结合</a:t>
            </a:r>
            <a:r>
              <a:rPr lang="en-US" altLang="zh-CN" dirty="0"/>
              <a:t>/</a:t>
            </a:r>
            <a:r>
              <a:rPr lang="zh-CN" altLang="en-US" dirty="0"/>
              <a:t>成</a:t>
            </a:r>
            <a:r>
              <a:rPr lang="en-US" altLang="zh-CN" dirty="0"/>
              <a:t>/</a:t>
            </a:r>
            <a:r>
              <a:rPr lang="zh-CN" altLang="en-US" dirty="0"/>
              <a:t>分子</a:t>
            </a:r>
            <a:r>
              <a:rPr lang="en-US" altLang="zh-CN" dirty="0"/>
              <a:t>/</a:t>
            </a:r>
            <a:r>
              <a:rPr lang="zh-CN" altLang="en-US" dirty="0"/>
              <a:t>时</a:t>
            </a:r>
          </a:p>
        </p:txBody>
      </p:sp>
    </p:spTree>
    <p:extLst>
      <p:ext uri="{BB962C8B-B14F-4D97-AF65-F5344CB8AC3E}">
        <p14:creationId xmlns:p14="http://schemas.microsoft.com/office/powerpoint/2010/main" val="11220041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E32AFE-B554-45F5-A19D-D54CB34E5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CODE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C9BF6C-4F72-4264-950B-69657FCED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887E0A-C2EB-4A8A-AD57-05BED584A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981" y="803995"/>
            <a:ext cx="5634283" cy="588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284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D8D811-A2B2-48A2-B3E7-92CAD1A96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与词性标注结合的分词方法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824621-1D53-4C18-8719-0BB35232D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10921534" cy="4122293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4000" dirty="0"/>
              <a:t>基本思想：</a:t>
            </a:r>
            <a:endParaRPr lang="en-US" altLang="zh-CN" sz="4000" dirty="0"/>
          </a:p>
          <a:p>
            <a:pPr marL="0" indent="0">
              <a:buNone/>
            </a:pPr>
            <a:r>
              <a:rPr lang="zh-CN" altLang="en-US" dirty="0"/>
              <a:t>将分词和词类标注结合起来，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利用丰富的词类信息对分词决策提供帮助，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并且在标注过程中又反过来对分词进行校验、调整，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从而极大的提高切分的准确度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7.6.3 HMM</a:t>
            </a:r>
            <a:r>
              <a:rPr lang="zh-CN" altLang="en-US" dirty="0"/>
              <a:t>词性标注法就是其中一个方法）</a:t>
            </a:r>
          </a:p>
        </p:txBody>
      </p:sp>
    </p:spTree>
    <p:extLst>
      <p:ext uri="{BB962C8B-B14F-4D97-AF65-F5344CB8AC3E}">
        <p14:creationId xmlns:p14="http://schemas.microsoft.com/office/powerpoint/2010/main" val="1312711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F11F9F-C025-4647-95AF-0D36DD7AB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算法举例：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D9A72B-BAFA-4878-82D2-3C24A41E1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194200"/>
            <a:ext cx="10376171" cy="4219570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对于“他俩谈恋爱是从头年元月开始的”，有两种切分方式：</a:t>
            </a:r>
          </a:p>
          <a:p>
            <a:pPr marL="0" indent="0">
              <a:buNone/>
            </a:pPr>
            <a:r>
              <a:rPr lang="zh-CN" altLang="en-US" dirty="0"/>
              <a:t>        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...</a:t>
            </a:r>
            <a:r>
              <a:rPr lang="zh-CN" altLang="en-US" dirty="0"/>
              <a:t>是</a:t>
            </a:r>
            <a:r>
              <a:rPr lang="en-US" altLang="zh-CN" dirty="0"/>
              <a:t>|</a:t>
            </a:r>
            <a:r>
              <a:rPr lang="zh-CN" altLang="en-US" dirty="0"/>
              <a:t>从头</a:t>
            </a:r>
            <a:r>
              <a:rPr lang="en-US" altLang="zh-CN" dirty="0"/>
              <a:t>|</a:t>
            </a:r>
            <a:r>
              <a:rPr lang="zh-CN" altLang="en-US" dirty="0"/>
              <a:t>年</a:t>
            </a:r>
            <a:r>
              <a:rPr lang="en-US" altLang="zh-CN" dirty="0"/>
              <a:t>|</a:t>
            </a:r>
            <a:r>
              <a:rPr lang="zh-CN" altLang="en-US" dirty="0"/>
              <a:t>元月</a:t>
            </a:r>
            <a:r>
              <a:rPr lang="en-US" altLang="zh-CN" dirty="0"/>
              <a:t>|...</a:t>
            </a:r>
          </a:p>
          <a:p>
            <a:pPr marL="0" indent="0">
              <a:buNone/>
            </a:pPr>
            <a:r>
              <a:rPr lang="en-US" altLang="zh-CN" dirty="0"/>
              <a:t>        </a:t>
            </a: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...</a:t>
            </a:r>
            <a:r>
              <a:rPr lang="zh-CN" altLang="en-US" dirty="0"/>
              <a:t>是</a:t>
            </a:r>
            <a:r>
              <a:rPr lang="en-US" altLang="zh-CN" dirty="0"/>
              <a:t>|</a:t>
            </a:r>
            <a:r>
              <a:rPr lang="zh-CN" altLang="en-US" dirty="0"/>
              <a:t>从</a:t>
            </a:r>
            <a:r>
              <a:rPr lang="en-US" altLang="zh-CN" dirty="0"/>
              <a:t>|</a:t>
            </a:r>
            <a:r>
              <a:rPr lang="zh-CN" altLang="en-US" dirty="0"/>
              <a:t>头年</a:t>
            </a:r>
            <a:r>
              <a:rPr lang="en-US" altLang="zh-CN" dirty="0"/>
              <a:t>|</a:t>
            </a:r>
            <a:r>
              <a:rPr lang="zh-CN" altLang="en-US" dirty="0"/>
              <a:t>元月</a:t>
            </a:r>
            <a:r>
              <a:rPr lang="en-US" altLang="zh-CN" dirty="0"/>
              <a:t>|...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虽然</a:t>
            </a:r>
            <a:r>
              <a:rPr lang="en-US" altLang="zh-CN" dirty="0"/>
              <a:t>		</a:t>
            </a:r>
            <a:r>
              <a:rPr lang="zh-CN" altLang="en-US" dirty="0"/>
              <a:t>“从头”、“年”的词频之积 大于 “从”、“头年”的词频之积，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但是</a:t>
            </a:r>
            <a:r>
              <a:rPr lang="en-US" altLang="zh-CN" dirty="0"/>
              <a:t>		</a:t>
            </a:r>
            <a:r>
              <a:rPr lang="zh-CN" altLang="en-US" dirty="0"/>
              <a:t>词性序列“动词</a:t>
            </a:r>
            <a:r>
              <a:rPr lang="en-US" altLang="zh-CN" dirty="0"/>
              <a:t>+</a:t>
            </a:r>
            <a:r>
              <a:rPr lang="zh-CN" altLang="en-US" dirty="0"/>
              <a:t>副词</a:t>
            </a:r>
            <a:r>
              <a:rPr lang="en-US" altLang="zh-CN" dirty="0"/>
              <a:t>+</a:t>
            </a:r>
            <a:r>
              <a:rPr lang="zh-CN" altLang="en-US" dirty="0"/>
              <a:t>时间两次</a:t>
            </a:r>
            <a:r>
              <a:rPr lang="en-US" altLang="zh-CN" dirty="0"/>
              <a:t>+</a:t>
            </a:r>
            <a:r>
              <a:rPr lang="zh-CN" altLang="en-US" dirty="0"/>
              <a:t>时间词”的概率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远小于</a:t>
            </a:r>
            <a:r>
              <a:rPr lang="en-US" altLang="zh-CN" dirty="0"/>
              <a:t>	</a:t>
            </a:r>
            <a:r>
              <a:rPr lang="zh-CN" altLang="en-US" dirty="0"/>
              <a:t>词性序列“动词</a:t>
            </a:r>
            <a:r>
              <a:rPr lang="en-US" altLang="zh-CN" dirty="0"/>
              <a:t>+</a:t>
            </a:r>
            <a:r>
              <a:rPr lang="zh-CN" altLang="en-US" dirty="0"/>
              <a:t>介词</a:t>
            </a:r>
            <a:r>
              <a:rPr lang="en-US" altLang="zh-CN" dirty="0"/>
              <a:t>+</a:t>
            </a:r>
            <a:r>
              <a:rPr lang="zh-CN" altLang="en-US" dirty="0"/>
              <a:t>时间词</a:t>
            </a:r>
            <a:r>
              <a:rPr lang="en-US" altLang="zh-CN" dirty="0"/>
              <a:t>+</a:t>
            </a:r>
            <a:r>
              <a:rPr lang="zh-CN" altLang="en-US" dirty="0"/>
              <a:t>时间词”的概率，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所以选择切分方式</a:t>
            </a:r>
            <a:r>
              <a:rPr lang="en-US" altLang="zh-CN" dirty="0"/>
              <a:t>2</a:t>
            </a:r>
            <a:r>
              <a:rPr lang="zh-CN" altLang="en-US" dirty="0"/>
              <a:t>作为结果。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17888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F9674A-E982-4092-982B-55FF9D902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5.</a:t>
            </a:r>
            <a:r>
              <a:rPr lang="zh-CN" altLang="en-US" dirty="0"/>
              <a:t>基于互现信息的分词方法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CC33BC-BDEE-4562-A5E7-04931699C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0739951" cy="3599316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zh-CN" altLang="en-US" dirty="0"/>
              <a:t>从形式上看，词是一个稳定的字组合，</a:t>
            </a:r>
            <a:endParaRPr lang="en-US" altLang="zh-CN" dirty="0"/>
          </a:p>
          <a:p>
            <a:r>
              <a:rPr lang="zh-CN" altLang="en-US" dirty="0"/>
              <a:t>相邻的字同时出现的次数越多，就越可能构成一个词，</a:t>
            </a:r>
            <a:endParaRPr lang="en-US" altLang="zh-CN" dirty="0"/>
          </a:p>
          <a:p>
            <a:r>
              <a:rPr lang="zh-CN" altLang="en-US" dirty="0"/>
              <a:t>可以对语料中相邻的各字组合的频度进行统计，计算他们的互现信息，</a:t>
            </a:r>
            <a:endParaRPr lang="en-US" altLang="zh-CN" dirty="0"/>
          </a:p>
          <a:p>
            <a:r>
              <a:rPr lang="zh-CN" altLang="en-US" dirty="0"/>
              <a:t>互现信息体现了汉字间结合关系的紧密程度。</a:t>
            </a:r>
            <a:endParaRPr lang="en-US" altLang="zh-CN" dirty="0"/>
          </a:p>
          <a:p>
            <a:r>
              <a:rPr lang="zh-CN" altLang="en-US" dirty="0"/>
              <a:t>当紧密程度高于某一阈值时，便可以认为是一个词。     </a:t>
            </a:r>
          </a:p>
        </p:txBody>
      </p:sp>
    </p:spTree>
    <p:extLst>
      <p:ext uri="{BB962C8B-B14F-4D97-AF65-F5344CB8AC3E}">
        <p14:creationId xmlns:p14="http://schemas.microsoft.com/office/powerpoint/2010/main" val="31246167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F9674A-E982-4092-982B-55FF9D902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6.</a:t>
            </a:r>
            <a:r>
              <a:rPr lang="zh-CN" altLang="en-US" dirty="0"/>
              <a:t>基于字分类的分词方法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CC33BC-BDEE-4562-A5E7-04931699C102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zh-CN" altLang="en-US" dirty="0"/>
              <a:t>将分词过程看做是字的分类问题，</a:t>
            </a:r>
            <a:endParaRPr lang="en-US" altLang="zh-CN" dirty="0"/>
          </a:p>
          <a:p>
            <a:r>
              <a:rPr lang="zh-CN" altLang="en-US" dirty="0"/>
              <a:t>每个字在构造一个特定的词语时都占据一个确定的构词位置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3975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F9674A-E982-4092-982B-55FF9D902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</a:t>
            </a:r>
            <a:r>
              <a:rPr lang="zh-CN" altLang="en-US" dirty="0"/>
              <a:t>基于实例的汉语分词方法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CC33BC-BDEE-4562-A5E7-04931699C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948768" cy="4031501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在训练语料中存放事先切分好的汉字串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为以后输入的待切分句子提供可靠的实例。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在分词的时候，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根据输入句子和训练语料，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找到所有切分片段的实例和可能的词汇，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依据某些优化原则和概率信息寻求最优词序列。</a:t>
            </a:r>
          </a:p>
        </p:txBody>
      </p:sp>
    </p:spTree>
    <p:extLst>
      <p:ext uri="{BB962C8B-B14F-4D97-AF65-F5344CB8AC3E}">
        <p14:creationId xmlns:p14="http://schemas.microsoft.com/office/powerpoint/2010/main" val="28971275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25CDF6-AC52-4CEA-9F64-B3EEAD87F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各种分词方法对语言学资源的利用情况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6F3F383E-B6BF-4CF1-AB80-064EE15FDA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2981505"/>
              </p:ext>
            </p:extLst>
          </p:nvPr>
        </p:nvGraphicFramePr>
        <p:xfrm>
          <a:off x="680321" y="2816697"/>
          <a:ext cx="1007126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200">
                  <a:extLst>
                    <a:ext uri="{9D8B030D-6E8A-4147-A177-3AD203B41FA5}">
                      <a16:colId xmlns:a16="http://schemas.microsoft.com/office/drawing/2014/main" val="1647220368"/>
                    </a:ext>
                  </a:extLst>
                </a:gridCol>
                <a:gridCol w="4296434">
                  <a:extLst>
                    <a:ext uri="{9D8B030D-6E8A-4147-A177-3AD203B41FA5}">
                      <a16:colId xmlns:a16="http://schemas.microsoft.com/office/drawing/2014/main" val="2561880501"/>
                    </a:ext>
                  </a:extLst>
                </a:gridCol>
                <a:gridCol w="2517817">
                  <a:extLst>
                    <a:ext uri="{9D8B030D-6E8A-4147-A177-3AD203B41FA5}">
                      <a16:colId xmlns:a16="http://schemas.microsoft.com/office/drawing/2014/main" val="1497140731"/>
                    </a:ext>
                  </a:extLst>
                </a:gridCol>
                <a:gridCol w="2517817">
                  <a:extLst>
                    <a:ext uri="{9D8B030D-6E8A-4147-A177-3AD203B41FA5}">
                      <a16:colId xmlns:a16="http://schemas.microsoft.com/office/drawing/2014/main" val="23918598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序号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分词方法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词典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语料库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8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最大匹配法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196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最少分词法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980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最大概率法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223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基于</a:t>
                      </a:r>
                      <a:r>
                        <a:rPr lang="en-US" altLang="zh-CN" b="1" dirty="0"/>
                        <a:t>HMM</a:t>
                      </a:r>
                      <a:r>
                        <a:rPr lang="zh-CN" altLang="en-US" b="1" dirty="0"/>
                        <a:t>的分词方法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429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基于互现信息的分词方法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373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基于字分类的分词方法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946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5044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 </a:t>
            </a:r>
            <a:r>
              <a:rPr lang="zh-CN" altLang="en-US" dirty="0"/>
              <a:t>中文自动分词及其基本问题　</a:t>
            </a: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7FF7CFB-BE9F-4151-BD01-21335C1156CD}"/>
              </a:ext>
            </a:extLst>
          </p:cNvPr>
          <p:cNvSpPr txBox="1"/>
          <p:nvPr/>
        </p:nvSpPr>
        <p:spPr>
          <a:xfrm>
            <a:off x="842449" y="2204044"/>
            <a:ext cx="9553174" cy="156966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4000" dirty="0"/>
              <a:t>分类：</a:t>
            </a:r>
            <a:endParaRPr lang="en-US" altLang="zh-CN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人工分词：工作量大，准确率高</a:t>
            </a:r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计算机自动分词：速度快，准确率低于人工分词</a:t>
            </a:r>
            <a:endParaRPr lang="en-US" altLang="zh-CN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288CA7-7953-4502-83C1-3F3DC59EA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49" y="4143582"/>
            <a:ext cx="5715495" cy="8763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E8D2D33-A23D-4790-9BFE-0DE59D22D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49" y="5282149"/>
            <a:ext cx="6210838" cy="11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50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7.3 </a:t>
            </a:r>
            <a:r>
              <a:rPr lang="zh-CN" altLang="en-US" dirty="0"/>
              <a:t>中文姓名识别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33DC0-BF5D-412E-AF38-E6D4F60B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751920"/>
            <a:ext cx="9613861" cy="2565867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dirty="0"/>
              <a:t>命名实体识别：人名、机构名、地址。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br>
              <a:rPr lang="zh-CN" altLang="en-US" dirty="0"/>
            </a:br>
            <a:r>
              <a:rPr lang="zh-CN" altLang="en-US" dirty="0"/>
              <a:t>　</a:t>
            </a:r>
            <a:r>
              <a:rPr lang="en-US" altLang="zh-CN" dirty="0"/>
              <a:t>7.3.1 </a:t>
            </a:r>
            <a:r>
              <a:rPr lang="zh-CN" altLang="en-US" dirty="0"/>
              <a:t>基于规则的方法</a:t>
            </a:r>
            <a:endParaRPr lang="en-US" altLang="zh-CN" dirty="0"/>
          </a:p>
          <a:p>
            <a:pPr marL="0" indent="0">
              <a:buNone/>
            </a:pPr>
            <a:br>
              <a:rPr lang="zh-CN" altLang="en-US" dirty="0"/>
            </a:br>
            <a:r>
              <a:rPr lang="zh-CN" altLang="en-US" dirty="0"/>
              <a:t>　</a:t>
            </a:r>
            <a:r>
              <a:rPr lang="en-US" altLang="zh-CN" dirty="0"/>
              <a:t>7.3.2 </a:t>
            </a:r>
            <a:r>
              <a:rPr lang="zh-CN" altLang="en-US" dirty="0"/>
              <a:t>基于统计的方法</a:t>
            </a:r>
          </a:p>
        </p:txBody>
      </p:sp>
    </p:spTree>
    <p:extLst>
      <p:ext uri="{BB962C8B-B14F-4D97-AF65-F5344CB8AC3E}">
        <p14:creationId xmlns:p14="http://schemas.microsoft.com/office/powerpoint/2010/main" val="13314528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2A42B0-2FF6-4C87-904F-5BEA73196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7.3.1 </a:t>
            </a:r>
            <a:r>
              <a:rPr lang="zh-CN" altLang="en-US" dirty="0"/>
              <a:t>基于规则的方法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BB1B3D-405B-495E-83AD-D77C02D39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462385" cy="63979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建立姓名识别规则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C1AAFA37-A4F8-410E-8A01-535F774F6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654125"/>
              </p:ext>
            </p:extLst>
          </p:nvPr>
        </p:nvGraphicFramePr>
        <p:xfrm>
          <a:off x="812799" y="2976664"/>
          <a:ext cx="10315643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320">
                  <a:extLst>
                    <a:ext uri="{9D8B030D-6E8A-4147-A177-3AD203B41FA5}">
                      <a16:colId xmlns:a16="http://schemas.microsoft.com/office/drawing/2014/main" val="3624205837"/>
                    </a:ext>
                  </a:extLst>
                </a:gridCol>
                <a:gridCol w="5280405">
                  <a:extLst>
                    <a:ext uri="{9D8B030D-6E8A-4147-A177-3AD203B41FA5}">
                      <a16:colId xmlns:a16="http://schemas.microsoft.com/office/drawing/2014/main" val="263848267"/>
                    </a:ext>
                  </a:extLst>
                </a:gridCol>
                <a:gridCol w="1797007">
                  <a:extLst>
                    <a:ext uri="{9D8B030D-6E8A-4147-A177-3AD203B41FA5}">
                      <a16:colId xmlns:a16="http://schemas.microsoft.com/office/drawing/2014/main" val="793672525"/>
                    </a:ext>
                  </a:extLst>
                </a:gridCol>
                <a:gridCol w="2578911">
                  <a:extLst>
                    <a:ext uri="{9D8B030D-6E8A-4147-A177-3AD203B41FA5}">
                      <a16:colId xmlns:a16="http://schemas.microsoft.com/office/drawing/2014/main" val="1721800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序号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条件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识别结果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举例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90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“老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小”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姓氏用字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小王、老李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78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姓氏用字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“工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总”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张工、陈总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180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数词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可做量词的姓氏用字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一周、第七章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751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“多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各”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“方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项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章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段”等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多方筹备、各项准备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578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只能或几乎总是用作姓氏的词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双字词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罗胜利、陈建国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752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只能或几乎总是用作姓氏的词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单字 </a:t>
                      </a:r>
                      <a:r>
                        <a:rPr lang="en-US" altLang="zh-CN" dirty="0"/>
                        <a:t>+</a:t>
                      </a:r>
                    </a:p>
                    <a:p>
                      <a:r>
                        <a:rPr lang="zh-CN" altLang="en-US" dirty="0"/>
                        <a:t>“标点符号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的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了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是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动词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非单字词”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瑞金医院的陈柯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主治医师毛羽说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253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只能或几乎总是用作姓氏的词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单字 </a:t>
                      </a:r>
                      <a:r>
                        <a:rPr lang="en-US" altLang="zh-CN" dirty="0"/>
                        <a:t>+</a:t>
                      </a:r>
                    </a:p>
                    <a:p>
                      <a:r>
                        <a:rPr lang="zh-CN" altLang="en-US" dirty="0"/>
                        <a:t>“标点符号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的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了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是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在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动词”的单字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顾筑胜、吴俊洲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8099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07503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32CD7D-193D-4F02-98C0-A7DF17B42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7.3.2 </a:t>
            </a:r>
            <a:r>
              <a:rPr lang="zh-CN" altLang="en-US" dirty="0"/>
              <a:t>基于统计的方法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7E064E-6C7B-4515-AAC1-CD7B9C518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360" y="2017426"/>
            <a:ext cx="4151083" cy="39984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/>
              <a:t>建立人名识别的统计模型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B490426-1EBD-478F-8FFB-B36FC32E5A1F}"/>
              </a:ext>
            </a:extLst>
          </p:cNvPr>
          <p:cNvSpPr txBox="1"/>
          <p:nvPr/>
        </p:nvSpPr>
        <p:spPr>
          <a:xfrm>
            <a:off x="906499" y="3703076"/>
            <a:ext cx="5876922" cy="12003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p(</a:t>
            </a:r>
            <a:r>
              <a:rPr lang="zh-CN" altLang="en-US" dirty="0"/>
              <a:t>姓名</a:t>
            </a:r>
            <a:r>
              <a:rPr lang="en-US" altLang="zh-CN" dirty="0"/>
              <a:t>|</a:t>
            </a:r>
            <a:r>
              <a:rPr lang="zh-CN" altLang="en-US" dirty="0"/>
              <a:t>李袁</a:t>
            </a:r>
            <a:r>
              <a:rPr lang="en-US" altLang="zh-CN" dirty="0"/>
              <a:t>) 		= 	p(X|</a:t>
            </a:r>
            <a:r>
              <a:rPr lang="zh-CN" altLang="en-US" dirty="0"/>
              <a:t>李</a:t>
            </a:r>
            <a:r>
              <a:rPr lang="en-US" altLang="zh-CN" dirty="0"/>
              <a:t>) p(M|</a:t>
            </a:r>
            <a:r>
              <a:rPr lang="zh-CN" altLang="en-US" dirty="0"/>
              <a:t>袁</a:t>
            </a:r>
            <a:r>
              <a:rPr lang="en-US" altLang="zh-CN" dirty="0"/>
              <a:t>) p(XM)</a:t>
            </a:r>
          </a:p>
          <a:p>
            <a:r>
              <a:rPr lang="en-US" altLang="zh-CN" dirty="0"/>
              <a:t>p(</a:t>
            </a:r>
            <a:r>
              <a:rPr lang="zh-CN" altLang="en-US" dirty="0"/>
              <a:t>姓名</a:t>
            </a:r>
            <a:r>
              <a:rPr lang="en-US" altLang="zh-CN" dirty="0"/>
              <a:t>|</a:t>
            </a:r>
            <a:r>
              <a:rPr lang="zh-CN" altLang="en-US" dirty="0"/>
              <a:t>李袁沁</a:t>
            </a:r>
            <a:r>
              <a:rPr lang="en-US" altLang="zh-CN" dirty="0"/>
              <a:t>) 	= 	p(X|</a:t>
            </a:r>
            <a:r>
              <a:rPr lang="zh-CN" altLang="en-US" dirty="0"/>
              <a:t>李</a:t>
            </a:r>
            <a:r>
              <a:rPr lang="en-US" altLang="zh-CN" dirty="0"/>
              <a:t>) p(M|</a:t>
            </a:r>
            <a:r>
              <a:rPr lang="zh-CN" altLang="en-US" dirty="0"/>
              <a:t>袁</a:t>
            </a:r>
            <a:r>
              <a:rPr lang="en-US" altLang="zh-CN" dirty="0"/>
              <a:t>) p(M|</a:t>
            </a:r>
            <a:r>
              <a:rPr lang="zh-CN" altLang="en-US" dirty="0"/>
              <a:t>沁</a:t>
            </a:r>
            <a:r>
              <a:rPr lang="en-US" altLang="zh-CN" dirty="0"/>
              <a:t>) p(XMM)</a:t>
            </a:r>
          </a:p>
          <a:p>
            <a:r>
              <a:rPr lang="en-US" altLang="zh-CN" dirty="0"/>
              <a:t>p(</a:t>
            </a:r>
            <a:r>
              <a:rPr lang="zh-CN" altLang="en-US" dirty="0"/>
              <a:t>姓名</a:t>
            </a:r>
            <a:r>
              <a:rPr lang="en-US" altLang="zh-CN" dirty="0"/>
              <a:t>|</a:t>
            </a:r>
            <a:r>
              <a:rPr lang="zh-CN" altLang="en-US" dirty="0"/>
              <a:t>袁沁</a:t>
            </a:r>
            <a:r>
              <a:rPr lang="en-US" altLang="zh-CN" dirty="0"/>
              <a:t>) 		= 	p(X|</a:t>
            </a:r>
            <a:r>
              <a:rPr lang="zh-CN" altLang="en-US" dirty="0"/>
              <a:t>袁</a:t>
            </a:r>
            <a:r>
              <a:rPr lang="en-US" altLang="zh-CN" dirty="0"/>
              <a:t>) p(M|</a:t>
            </a:r>
            <a:r>
              <a:rPr lang="zh-CN" altLang="en-US" dirty="0"/>
              <a:t>沁</a:t>
            </a:r>
            <a:r>
              <a:rPr lang="en-US" altLang="zh-CN" dirty="0"/>
              <a:t>) p(XM)</a:t>
            </a:r>
            <a:endParaRPr lang="zh-CN" altLang="en-US" dirty="0"/>
          </a:p>
          <a:p>
            <a:r>
              <a:rPr lang="en-US" altLang="zh-CN" dirty="0"/>
              <a:t>p(</a:t>
            </a:r>
            <a:r>
              <a:rPr lang="zh-CN" altLang="en-US" dirty="0"/>
              <a:t>姓名</a:t>
            </a:r>
            <a:r>
              <a:rPr lang="en-US" altLang="zh-CN" dirty="0"/>
              <a:t>|</a:t>
            </a:r>
            <a:r>
              <a:rPr lang="zh-CN" altLang="en-US" dirty="0"/>
              <a:t>袁沁明</a:t>
            </a:r>
            <a:r>
              <a:rPr lang="en-US" altLang="zh-CN" dirty="0"/>
              <a:t>) 	= 	p(X|</a:t>
            </a:r>
            <a:r>
              <a:rPr lang="zh-CN" altLang="en-US" dirty="0"/>
              <a:t>袁</a:t>
            </a:r>
            <a:r>
              <a:rPr lang="en-US" altLang="zh-CN" dirty="0"/>
              <a:t>) p(M|</a:t>
            </a:r>
            <a:r>
              <a:rPr lang="zh-CN" altLang="en-US" dirty="0"/>
              <a:t>沁</a:t>
            </a:r>
            <a:r>
              <a:rPr lang="en-US" altLang="zh-CN" dirty="0"/>
              <a:t>) p(M|</a:t>
            </a:r>
            <a:r>
              <a:rPr lang="zh-CN" altLang="en-US" dirty="0"/>
              <a:t>明</a:t>
            </a:r>
            <a:r>
              <a:rPr lang="en-US" altLang="zh-CN" dirty="0"/>
              <a:t>) p(XMM)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7DF042A-7D5C-4D9C-8686-BD3E12287A80}"/>
              </a:ext>
            </a:extLst>
          </p:cNvPr>
          <p:cNvSpPr txBox="1"/>
          <p:nvPr/>
        </p:nvSpPr>
        <p:spPr>
          <a:xfrm>
            <a:off x="881360" y="2832880"/>
            <a:ext cx="7634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“</a:t>
            </a:r>
            <a:r>
              <a:rPr lang="zh-CN" altLang="en-US" dirty="0"/>
              <a:t>李袁沁明不明白</a:t>
            </a:r>
            <a:r>
              <a:rPr lang="en-US" altLang="zh-CN" dirty="0"/>
              <a:t>”</a:t>
            </a:r>
            <a:r>
              <a:rPr lang="zh-CN" altLang="en-US" dirty="0"/>
              <a:t>候选姓名：李袁、李袁沁、袁沁、袁沁明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20F3F4-197A-450B-8182-CC1B949BE7B5}"/>
              </a:ext>
            </a:extLst>
          </p:cNvPr>
          <p:cNvSpPr txBox="1"/>
          <p:nvPr/>
        </p:nvSpPr>
        <p:spPr>
          <a:xfrm>
            <a:off x="906499" y="5153361"/>
            <a:ext cx="6647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</a:t>
            </a:r>
            <a:r>
              <a:rPr lang="zh-CN" altLang="en-US" dirty="0"/>
              <a:t>：姓，</a:t>
            </a:r>
            <a:r>
              <a:rPr lang="en-US" altLang="zh-CN" dirty="0"/>
              <a:t>M</a:t>
            </a:r>
            <a:r>
              <a:rPr lang="zh-CN" altLang="en-US" dirty="0"/>
              <a:t>：名，</a:t>
            </a:r>
            <a:r>
              <a:rPr lang="en-US" altLang="zh-CN" dirty="0"/>
              <a:t>p(XM)</a:t>
            </a:r>
            <a:r>
              <a:rPr lang="zh-CN" altLang="en-US" dirty="0"/>
              <a:t>单姓单名概率，</a:t>
            </a:r>
            <a:r>
              <a:rPr lang="en-US" altLang="zh-CN" dirty="0"/>
              <a:t>p(XMM)</a:t>
            </a:r>
            <a:r>
              <a:rPr lang="zh-CN" altLang="en-US" dirty="0"/>
              <a:t>单姓双名概率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7F6D31E-F134-4326-9AC9-B70DB382457B}"/>
              </a:ext>
            </a:extLst>
          </p:cNvPr>
          <p:cNvSpPr txBox="1"/>
          <p:nvPr/>
        </p:nvSpPr>
        <p:spPr>
          <a:xfrm>
            <a:off x="906499" y="3208766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选择结果中概率最大的做姓名</a:t>
            </a:r>
          </a:p>
        </p:txBody>
      </p:sp>
    </p:spTree>
    <p:extLst>
      <p:ext uri="{BB962C8B-B14F-4D97-AF65-F5344CB8AC3E}">
        <p14:creationId xmlns:p14="http://schemas.microsoft.com/office/powerpoint/2010/main" val="31586627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4F0E49-89F1-4EC4-84FE-C19EF8119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对比两种方法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2B8C610-C906-41B5-ADF0-E1D7FDAC68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8002022"/>
              </p:ext>
            </p:extLst>
          </p:nvPr>
        </p:nvGraphicFramePr>
        <p:xfrm>
          <a:off x="609293" y="2065939"/>
          <a:ext cx="11076460" cy="257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682">
                  <a:extLst>
                    <a:ext uri="{9D8B030D-6E8A-4147-A177-3AD203B41FA5}">
                      <a16:colId xmlns:a16="http://schemas.microsoft.com/office/drawing/2014/main" val="470113193"/>
                    </a:ext>
                  </a:extLst>
                </a:gridCol>
                <a:gridCol w="4605608">
                  <a:extLst>
                    <a:ext uri="{9D8B030D-6E8A-4147-A177-3AD203B41FA5}">
                      <a16:colId xmlns:a16="http://schemas.microsoft.com/office/drawing/2014/main" val="2300038864"/>
                    </a:ext>
                  </a:extLst>
                </a:gridCol>
                <a:gridCol w="5804170">
                  <a:extLst>
                    <a:ext uri="{9D8B030D-6E8A-4147-A177-3AD203B41FA5}">
                      <a16:colId xmlns:a16="http://schemas.microsoft.com/office/drawing/2014/main" val="986311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基于规则的方法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基于统计的方法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658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特点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利用语言规则来进行人名识别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仅从字、词本身来考虑，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通过计算字、词做人名用的概率来实现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871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优点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准确率较高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占用的资源少、速度快、效率高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148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缺点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ea"/>
                        <a:buAutoNum type="circleNumDbPlain"/>
                      </a:pPr>
                      <a:r>
                        <a:rPr lang="zh-CN" altLang="en-US" dirty="0"/>
                        <a:t>系统庞大复杂，耗费资源多，效率不高</a:t>
                      </a:r>
                      <a:endParaRPr lang="en-US" altLang="zh-CN" dirty="0"/>
                    </a:p>
                    <a:p>
                      <a:pPr marL="342900" indent="-342900">
                        <a:buFont typeface="+mj-ea"/>
                        <a:buAutoNum type="circleNumDbPlain"/>
                      </a:pPr>
                      <a:r>
                        <a:rPr lang="zh-CN" altLang="en-US" dirty="0"/>
                        <a:t>很难列举所有规则</a:t>
                      </a:r>
                      <a:endParaRPr lang="en-US" altLang="zh-CN" dirty="0"/>
                    </a:p>
                    <a:p>
                      <a:pPr marL="342900" indent="-342900">
                        <a:buFont typeface="+mj-ea"/>
                        <a:buAutoNum type="circleNumDbPlain"/>
                      </a:pPr>
                      <a:r>
                        <a:rPr lang="zh-CN" altLang="en-US" dirty="0"/>
                        <a:t>规则之间往往会顾此失彼，产生冲突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ea"/>
                        <a:buAutoNum type="circleNumDbPlain"/>
                      </a:pPr>
                      <a:r>
                        <a:rPr lang="zh-CN" altLang="en-US" dirty="0"/>
                        <a:t>准确率较低</a:t>
                      </a:r>
                      <a:endParaRPr lang="en-US" altLang="zh-CN" dirty="0"/>
                    </a:p>
                    <a:p>
                      <a:pPr marL="342900" indent="-342900">
                        <a:buFont typeface="+mj-ea"/>
                        <a:buAutoNum type="circleNumDbPlain"/>
                      </a:pPr>
                      <a:r>
                        <a:rPr lang="zh-CN" altLang="en-US" dirty="0"/>
                        <a:t>合理性、科学性及所用统计源的可靠性、代表性、合理性难以保证</a:t>
                      </a:r>
                      <a:endParaRPr lang="en-US" altLang="zh-CN" dirty="0"/>
                    </a:p>
                    <a:p>
                      <a:pPr marL="342900" indent="-342900">
                        <a:buFont typeface="+mj-ea"/>
                        <a:buAutoNum type="circleNumDbPlain"/>
                      </a:pPr>
                      <a:r>
                        <a:rPr lang="zh-CN" altLang="en-US" dirty="0"/>
                        <a:t>搜集合理的有代表性的统计源的工作本身也较难。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206868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BAADC276-21AA-4650-A4FB-94BA0FAEBEF3}"/>
              </a:ext>
            </a:extLst>
          </p:cNvPr>
          <p:cNvSpPr txBox="1"/>
          <p:nvPr/>
        </p:nvSpPr>
        <p:spPr>
          <a:xfrm>
            <a:off x="654330" y="4868192"/>
            <a:ext cx="109863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effectLst/>
                <a:latin typeface="PingFangSC"/>
              </a:rPr>
              <a:t>《</a:t>
            </a:r>
            <a:r>
              <a:rPr lang="zh-CN" altLang="en-US" b="0" i="0" dirty="0">
                <a:effectLst/>
                <a:latin typeface="PingFangSC"/>
              </a:rPr>
              <a:t>基于角色标注的中国人名自动识别研究 </a:t>
            </a:r>
            <a:r>
              <a:rPr lang="en-US" altLang="zh-CN" b="0" i="0" dirty="0">
                <a:effectLst/>
                <a:latin typeface="PingFangSC"/>
              </a:rPr>
              <a:t>》</a:t>
            </a:r>
          </a:p>
          <a:p>
            <a:pPr algn="l"/>
            <a:r>
              <a:rPr lang="zh-CN" altLang="en-US" sz="1000" b="0" i="0" u="none" strike="noStrike" dirty="0">
                <a:effectLst/>
                <a:highlight>
                  <a:srgbClr val="00008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张华平</a:t>
            </a:r>
            <a:r>
              <a:rPr lang="zh-CN" altLang="en-US" sz="1000" b="0" i="0" dirty="0">
                <a:effectLst/>
                <a:highlight>
                  <a:srgbClr val="00008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  </a:t>
            </a:r>
            <a:r>
              <a:rPr lang="zh-CN" altLang="en-US" sz="1000" b="0" i="0" u="none" strike="noStrike" dirty="0">
                <a:effectLst/>
                <a:highlight>
                  <a:srgbClr val="00008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刘群</a:t>
            </a:r>
            <a:r>
              <a:rPr lang="zh-CN" altLang="en-US" sz="1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 </a:t>
            </a:r>
            <a:r>
              <a:rPr lang="zh-CN" altLang="en-US" sz="1000" b="0" i="0" u="none" strike="noStrike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中国科学院计算技术研究所 </a:t>
            </a:r>
            <a:r>
              <a:rPr lang="en-US" altLang="zh-CN" sz="1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《</a:t>
            </a:r>
            <a:r>
              <a:rPr lang="zh-CN" altLang="en-US" sz="1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计算机学报</a:t>
            </a:r>
            <a:r>
              <a:rPr lang="en-US" altLang="zh-CN" sz="1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》 </a:t>
            </a:r>
            <a:r>
              <a:rPr lang="en-US" altLang="zh-CN" sz="1000" b="1" i="0" dirty="0">
                <a:effectLst/>
                <a:highlight>
                  <a:srgbClr val="00008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2004</a:t>
            </a:r>
            <a:r>
              <a:rPr lang="zh-CN" altLang="en-US" sz="1000" b="1" i="0" dirty="0">
                <a:effectLst/>
                <a:highlight>
                  <a:srgbClr val="00008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年</a:t>
            </a:r>
            <a:r>
              <a:rPr lang="en-US" altLang="zh-CN" sz="1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01</a:t>
            </a:r>
            <a:r>
              <a:rPr lang="zh-CN" altLang="en-US" sz="1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期：</a:t>
            </a:r>
            <a:r>
              <a:rPr lang="en-US" altLang="zh-CN" sz="1000" dirty="0"/>
              <a:t>http://www.cnki.com.cn/Article/CJFDTotal-JSJX200401009.htm</a:t>
            </a:r>
            <a:endParaRPr lang="zh-CN" altLang="en-US" sz="1000" b="0" i="0" dirty="0">
              <a:effectLst/>
              <a:latin typeface="PingFangSC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4602439-7641-4AEF-89E3-0C98B951CDFF}"/>
              </a:ext>
            </a:extLst>
          </p:cNvPr>
          <p:cNvSpPr txBox="1"/>
          <p:nvPr/>
        </p:nvSpPr>
        <p:spPr>
          <a:xfrm>
            <a:off x="680321" y="5550028"/>
            <a:ext cx="109603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根据在人名识别中的作用 </a:t>
            </a:r>
            <a:r>
              <a:rPr lang="en-US" altLang="zh-CN" dirty="0"/>
              <a:t>,</a:t>
            </a:r>
            <a:r>
              <a:rPr lang="zh-CN" altLang="en-US" dirty="0"/>
              <a:t>采取</a:t>
            </a:r>
            <a:r>
              <a:rPr lang="en-US" altLang="zh-CN" dirty="0">
                <a:highlight>
                  <a:srgbClr val="000080"/>
                </a:highlight>
              </a:rPr>
              <a:t>Viterbi</a:t>
            </a:r>
            <a:r>
              <a:rPr lang="zh-CN" altLang="en-US" dirty="0">
                <a:highlight>
                  <a:srgbClr val="000080"/>
                </a:highlight>
              </a:rPr>
              <a:t>算法</a:t>
            </a:r>
            <a:r>
              <a:rPr lang="zh-CN" altLang="en-US" dirty="0"/>
              <a:t>对切词结果进行角色标注 </a:t>
            </a:r>
            <a:r>
              <a:rPr lang="en-US" altLang="zh-CN" dirty="0"/>
              <a:t>,</a:t>
            </a:r>
          </a:p>
          <a:p>
            <a:r>
              <a:rPr lang="zh-CN" altLang="en-US" dirty="0"/>
              <a:t>在角色序列的基础上 </a:t>
            </a:r>
            <a:r>
              <a:rPr lang="en-US" altLang="zh-CN" dirty="0"/>
              <a:t>,</a:t>
            </a:r>
            <a:r>
              <a:rPr lang="zh-CN" altLang="en-US" dirty="0"/>
              <a:t>进行模式最大匹配 </a:t>
            </a:r>
            <a:r>
              <a:rPr lang="en-US" altLang="zh-CN" dirty="0"/>
              <a:t>,</a:t>
            </a:r>
            <a:r>
              <a:rPr lang="zh-CN" altLang="en-US" dirty="0"/>
              <a:t>最终实现中国人名的识别 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通过对 </a:t>
            </a:r>
            <a:r>
              <a:rPr lang="en-US" altLang="zh-CN" dirty="0"/>
              <a:t>16M</a:t>
            </a:r>
            <a:r>
              <a:rPr lang="zh-CN" altLang="en-US" dirty="0"/>
              <a:t>字节真实语料库的封闭与开放测试 </a:t>
            </a:r>
            <a:r>
              <a:rPr lang="en-US" altLang="zh-CN" dirty="0"/>
              <a:t>,</a:t>
            </a:r>
            <a:r>
              <a:rPr lang="zh-CN" altLang="en-US" dirty="0"/>
              <a:t>该方法取得了接近 </a:t>
            </a:r>
            <a:r>
              <a:rPr lang="en-US" altLang="zh-CN" dirty="0"/>
              <a:t>98%</a:t>
            </a:r>
            <a:r>
              <a:rPr lang="zh-CN" altLang="en-US" dirty="0"/>
              <a:t>的召回率。</a:t>
            </a:r>
          </a:p>
        </p:txBody>
      </p:sp>
    </p:spTree>
    <p:extLst>
      <p:ext uri="{BB962C8B-B14F-4D97-AF65-F5344CB8AC3E}">
        <p14:creationId xmlns:p14="http://schemas.microsoft.com/office/powerpoint/2010/main" val="7687412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7.4 </a:t>
            </a:r>
            <a:r>
              <a:rPr lang="zh-CN" altLang="en-US" dirty="0"/>
              <a:t>汉语自动分词系统的评价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33DC0-BF5D-412E-AF38-E6D4F60B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103409"/>
            <a:ext cx="9870947" cy="4257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dirty="0">
                <a:highlight>
                  <a:srgbClr val="000080"/>
                </a:highlight>
              </a:rPr>
              <a:t>精确率（</a:t>
            </a:r>
            <a:r>
              <a:rPr lang="en-US" altLang="zh-CN" dirty="0">
                <a:highlight>
                  <a:srgbClr val="000080"/>
                </a:highlight>
              </a:rPr>
              <a:t>Precision</a:t>
            </a:r>
            <a:r>
              <a:rPr lang="zh-CN" altLang="en-US" dirty="0">
                <a:highlight>
                  <a:srgbClr val="000080"/>
                </a:highlight>
              </a:rPr>
              <a:t>）、召回率（</a:t>
            </a:r>
            <a:r>
              <a:rPr lang="en-US" altLang="zh-CN" dirty="0">
                <a:highlight>
                  <a:srgbClr val="000080"/>
                </a:highlight>
              </a:rPr>
              <a:t>Recall</a:t>
            </a:r>
            <a:r>
              <a:rPr lang="zh-CN" altLang="en-US" dirty="0">
                <a:highlight>
                  <a:srgbClr val="000080"/>
                </a:highlight>
              </a:rPr>
              <a:t>）、综合评价指标（</a:t>
            </a:r>
            <a:r>
              <a:rPr lang="en-US" altLang="zh-CN" dirty="0">
                <a:highlight>
                  <a:srgbClr val="000080"/>
                </a:highlight>
              </a:rPr>
              <a:t>F1-Measure </a:t>
            </a:r>
            <a:r>
              <a:rPr lang="zh-CN" altLang="en-US" dirty="0">
                <a:highlight>
                  <a:srgbClr val="000080"/>
                </a:highlight>
              </a:rPr>
              <a:t>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435842-D034-4147-A9C5-045947799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74" y="2600527"/>
            <a:ext cx="7805660" cy="241342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A97D091-575B-4DAA-99E9-7BA370FF8641}"/>
              </a:ext>
            </a:extLst>
          </p:cNvPr>
          <p:cNvSpPr txBox="1"/>
          <p:nvPr/>
        </p:nvSpPr>
        <p:spPr>
          <a:xfrm>
            <a:off x="680321" y="5013953"/>
            <a:ext cx="3248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宗成庆 </a:t>
            </a:r>
            <a:r>
              <a:rPr lang="en-US" altLang="zh-CN" dirty="0"/>
              <a:t>《</a:t>
            </a:r>
            <a:r>
              <a:rPr lang="zh-CN" altLang="en-US" dirty="0"/>
              <a:t>统计自然语言处理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01E89D8-159B-4975-81BE-33BCF753A19C}"/>
              </a:ext>
            </a:extLst>
          </p:cNvPr>
          <p:cNvSpPr txBox="1"/>
          <p:nvPr/>
        </p:nvSpPr>
        <p:spPr>
          <a:xfrm>
            <a:off x="775074" y="5781606"/>
            <a:ext cx="6096000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1800" b="1" i="0" dirty="0">
                <a:effectLst/>
                <a:latin typeface="-apple-system"/>
              </a:rPr>
              <a:t>精确率</a:t>
            </a:r>
            <a:r>
              <a:rPr lang="en-US" altLang="zh-CN" sz="1800" b="0" i="0" dirty="0">
                <a:effectLst/>
                <a:latin typeface="-apple-system"/>
              </a:rPr>
              <a:t>(precision)</a:t>
            </a:r>
            <a:r>
              <a:rPr lang="zh-CN" altLang="en-US" sz="1800" b="0" i="0" dirty="0">
                <a:effectLst/>
                <a:latin typeface="-apple-system"/>
              </a:rPr>
              <a:t>和</a:t>
            </a:r>
            <a:r>
              <a:rPr lang="zh-CN" altLang="en-US" sz="1800" b="1" i="0" dirty="0">
                <a:effectLst/>
                <a:latin typeface="-apple-system"/>
              </a:rPr>
              <a:t>准确率</a:t>
            </a:r>
            <a:r>
              <a:rPr lang="en-US" altLang="zh-CN" sz="1800" b="0" i="0" dirty="0">
                <a:effectLst/>
                <a:latin typeface="-apple-system"/>
              </a:rPr>
              <a:t>(accuracy)</a:t>
            </a:r>
            <a:r>
              <a:rPr lang="zh-CN" altLang="en-US" sz="1800" b="0" i="0" dirty="0">
                <a:effectLst/>
                <a:latin typeface="-apple-system"/>
              </a:rPr>
              <a:t>是不一样的</a:t>
            </a:r>
            <a:endParaRPr lang="en-US" altLang="zh-CN" sz="1800" dirty="0"/>
          </a:p>
          <a:p>
            <a:pPr marL="0" indent="0">
              <a:buNone/>
            </a:pPr>
            <a:r>
              <a:rPr lang="zh-CN" altLang="en-US" sz="1800" b="0" i="0" dirty="0">
                <a:effectLst/>
                <a:latin typeface="-apple-system"/>
              </a:rPr>
              <a:t>精确率和召回率又被称为</a:t>
            </a:r>
            <a:r>
              <a:rPr lang="zh-CN" altLang="en-US" sz="1800" b="1" i="0" dirty="0">
                <a:effectLst/>
                <a:latin typeface="-apple-system"/>
              </a:rPr>
              <a:t>查准率</a:t>
            </a:r>
            <a:r>
              <a:rPr lang="zh-CN" altLang="en-US" sz="1800" b="0" i="0" dirty="0">
                <a:effectLst/>
                <a:latin typeface="-apple-system"/>
              </a:rPr>
              <a:t>和</a:t>
            </a:r>
            <a:r>
              <a:rPr lang="zh-CN" altLang="en-US" sz="1800" b="1" i="0" dirty="0">
                <a:effectLst/>
                <a:latin typeface="-apple-system"/>
              </a:rPr>
              <a:t>查全率</a:t>
            </a:r>
            <a:endParaRPr lang="en-US" altLang="zh-CN" sz="1800" b="1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0270607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6BA47C-E91A-450C-B053-47F645EAB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SIGHAN -</a:t>
            </a:r>
            <a:r>
              <a:rPr lang="zh-CN" altLang="en-US" dirty="0"/>
              <a:t>汉字特别兴趣小组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5FE01D-D406-49F9-AE04-64CD7ABBA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086" y="2258144"/>
            <a:ext cx="10597279" cy="42852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2800" dirty="0">
                <a:highlight>
                  <a:srgbClr val="000080"/>
                </a:highlight>
                <a:latin typeface="Helvetica" panose="020B0604020202020204" pitchFamily="34" charset="0"/>
              </a:rPr>
              <a:t>国际中文分词评测</a:t>
            </a:r>
            <a:endParaRPr lang="en-US" altLang="zh-CN" sz="2800" dirty="0">
              <a:highlight>
                <a:srgbClr val="000080"/>
              </a:highlight>
              <a:latin typeface="Helvetica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200" dirty="0">
                <a:highlight>
                  <a:srgbClr val="000080"/>
                </a:highlight>
                <a:latin typeface="Helvetica" panose="020B0604020202020204" pitchFamily="34" charset="0"/>
              </a:rPr>
              <a:t>International Chinese Word Segmentation Bakeoff</a:t>
            </a:r>
          </a:p>
          <a:p>
            <a:pPr lvl="1"/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第一届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2003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年，日本札幌举行（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Bakeoff 2003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第二届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2005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年，韩国济州岛举行（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Bakeoff 2005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第三届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2006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年，澳大利亚悉尼举行（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Bakeoff 2006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）加入了中文命名实体识别评测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SIGHAN-4</a:t>
            </a:r>
          </a:p>
          <a:p>
            <a:pPr lvl="1"/>
            <a:r>
              <a:rPr lang="en-US" altLang="zh-CN" sz="14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SIGHAN-5</a:t>
            </a:r>
            <a:endParaRPr lang="en-US" altLang="zh-CN" sz="1400" b="0" i="0" dirty="0">
              <a:effectLst/>
              <a:latin typeface="Helvetica" panose="020B0604020202020204" pitchFamily="34" charset="0"/>
            </a:endParaRPr>
          </a:p>
          <a:p>
            <a:pPr lvl="1"/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SIGHAN-6</a:t>
            </a:r>
          </a:p>
          <a:p>
            <a:pPr lvl="1"/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SIGHAN-7 2013 Nagoya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名古屋，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Japan</a:t>
            </a:r>
          </a:p>
          <a:p>
            <a:pPr lvl="1"/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SIGHAN-8 2015 Beijing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北京，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China</a:t>
            </a:r>
          </a:p>
          <a:p>
            <a:pPr lvl="1"/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SIGHAN-9 2017 Taipei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台北，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China</a:t>
            </a:r>
          </a:p>
          <a:p>
            <a:pPr lvl="1"/>
            <a:endParaRPr lang="en-US" altLang="zh-CN" sz="1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1700" dirty="0">
                <a:latin typeface="Helvetica" panose="020B0604020202020204" pitchFamily="34" charset="0"/>
              </a:rPr>
              <a:t>2010</a:t>
            </a:r>
            <a:r>
              <a:rPr lang="zh-CN" altLang="en-US" sz="1700" dirty="0">
                <a:latin typeface="Helvetica" panose="020B0604020202020204" pitchFamily="34" charset="0"/>
              </a:rPr>
              <a:t>年第一届</a:t>
            </a:r>
            <a:r>
              <a:rPr lang="en-US" altLang="zh-CN" sz="1700" dirty="0">
                <a:latin typeface="Helvetica" panose="020B0604020202020204" pitchFamily="34" charset="0"/>
              </a:rPr>
              <a:t>CIPS-SIGHAN</a:t>
            </a:r>
            <a:r>
              <a:rPr lang="zh-CN" altLang="en-US" sz="1700" dirty="0">
                <a:latin typeface="Helvetica" panose="020B0604020202020204" pitchFamily="34" charset="0"/>
              </a:rPr>
              <a:t>联合会议 北京</a:t>
            </a:r>
            <a:endParaRPr lang="en-US" altLang="zh-CN" sz="1700" dirty="0">
              <a:latin typeface="Helvetica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700" dirty="0">
                <a:latin typeface="Helvetica" panose="020B0604020202020204" pitchFamily="34" charset="0"/>
              </a:rPr>
              <a:t>2012</a:t>
            </a:r>
            <a:r>
              <a:rPr lang="zh-CN" altLang="en-US" sz="1700" dirty="0">
                <a:latin typeface="Helvetica" panose="020B0604020202020204" pitchFamily="34" charset="0"/>
              </a:rPr>
              <a:t>年第二届</a:t>
            </a:r>
            <a:r>
              <a:rPr lang="en-US" altLang="zh-CN" sz="1700" dirty="0">
                <a:latin typeface="Helvetica" panose="020B0604020202020204" pitchFamily="34" charset="0"/>
              </a:rPr>
              <a:t>CIPS-SIGHAN</a:t>
            </a:r>
            <a:r>
              <a:rPr lang="zh-CN" altLang="en-US" sz="1700" dirty="0">
                <a:latin typeface="Helvetica" panose="020B0604020202020204" pitchFamily="34" charset="0"/>
              </a:rPr>
              <a:t>联合会议 天津</a:t>
            </a:r>
            <a:endParaRPr lang="en-US" altLang="zh-CN" sz="1700" dirty="0">
              <a:latin typeface="Helvetica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700" dirty="0">
                <a:latin typeface="Helvetica" panose="020B0604020202020204" pitchFamily="34" charset="0"/>
              </a:rPr>
              <a:t>2014</a:t>
            </a:r>
            <a:r>
              <a:rPr lang="zh-CN" altLang="en-US" sz="1700" dirty="0">
                <a:latin typeface="Helvetica" panose="020B0604020202020204" pitchFamily="34" charset="0"/>
              </a:rPr>
              <a:t>年第三届</a:t>
            </a:r>
            <a:r>
              <a:rPr lang="en-US" altLang="zh-CN" sz="1700" dirty="0">
                <a:latin typeface="Helvetica" panose="020B0604020202020204" pitchFamily="34" charset="0"/>
              </a:rPr>
              <a:t>CIPS-SIGHAN</a:t>
            </a:r>
            <a:r>
              <a:rPr lang="zh-CN" altLang="en-US" sz="1700">
                <a:latin typeface="Helvetica" panose="020B0604020202020204" pitchFamily="34" charset="0"/>
              </a:rPr>
              <a:t>联合会议 武汉</a:t>
            </a:r>
          </a:p>
          <a:p>
            <a:pPr marL="0" indent="0">
              <a:buNone/>
            </a:pPr>
            <a:endParaRPr lang="zh-CN" altLang="en-US" sz="2800" dirty="0">
              <a:latin typeface="Helvetica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1005F-BC63-4D02-8092-3D8EB2E2D66F}"/>
              </a:ext>
            </a:extLst>
          </p:cNvPr>
          <p:cNvSpPr txBox="1"/>
          <p:nvPr/>
        </p:nvSpPr>
        <p:spPr>
          <a:xfrm>
            <a:off x="680321" y="2224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http://sighan.cs.uchicago.edu/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D3BF6A4-166C-4607-9F17-C98956C30C67}"/>
              </a:ext>
            </a:extLst>
          </p:cNvPr>
          <p:cNvSpPr txBox="1"/>
          <p:nvPr/>
        </p:nvSpPr>
        <p:spPr>
          <a:xfrm>
            <a:off x="6446195" y="1177206"/>
            <a:ext cx="2924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国际计算语言学会（</a:t>
            </a:r>
            <a:r>
              <a:rPr lang="en-US" altLang="zh-CN" dirty="0"/>
              <a:t>ACL</a:t>
            </a:r>
            <a:r>
              <a:rPr lang="zh-CN" altLang="en-US" dirty="0"/>
              <a:t>）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1CDE204-0338-40CE-802F-B1A992C8E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1612129"/>
            <a:ext cx="7273158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207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7.5 </a:t>
            </a:r>
            <a:r>
              <a:rPr lang="zh-CN" altLang="en-US" dirty="0"/>
              <a:t>英语形态还原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33DC0-BF5D-412E-AF38-E6D4F60B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0" y="1988964"/>
            <a:ext cx="9613861" cy="15129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dirty="0">
                <a:highlight>
                  <a:srgbClr val="000080"/>
                </a:highlight>
              </a:rPr>
              <a:t>形态还原：</a:t>
            </a:r>
            <a:endParaRPr lang="en-US" altLang="zh-CN" dirty="0">
              <a:highlight>
                <a:srgbClr val="000080"/>
              </a:highlight>
            </a:endParaRPr>
          </a:p>
          <a:p>
            <a:pPr marL="0" indent="0">
              <a:buNone/>
            </a:pPr>
            <a:r>
              <a:rPr lang="zh-CN" altLang="en-US" dirty="0"/>
              <a:t>英语 动词的时态、名词的复数、形容词的比较级最高级 等形态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还原成 词干形式 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CCE689-F3FF-4BBD-AA7F-DBACD998A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49" y="3898483"/>
            <a:ext cx="5247596" cy="2417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B495BD7-9CEE-44E8-AA7A-3328CDDD0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821" y="3240950"/>
            <a:ext cx="4820911" cy="307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420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81" y="785654"/>
            <a:ext cx="10733466" cy="1080938"/>
          </a:xfrm>
        </p:spPr>
        <p:txBody>
          <a:bodyPr>
            <a:normAutofit/>
          </a:bodyPr>
          <a:lstStyle/>
          <a:p>
            <a:r>
              <a:rPr lang="en-US" altLang="zh-CN" dirty="0"/>
              <a:t>7.6 </a:t>
            </a:r>
            <a:r>
              <a:rPr lang="zh-CN" altLang="en-US" dirty="0"/>
              <a:t>词性标注（</a:t>
            </a:r>
            <a:r>
              <a:rPr lang="en-US" altLang="zh-CN" sz="3100" dirty="0"/>
              <a:t>Part-of-Speech tagging </a:t>
            </a:r>
            <a:r>
              <a:rPr lang="zh-CN" altLang="en-US" sz="3100" dirty="0"/>
              <a:t>或 </a:t>
            </a:r>
            <a:r>
              <a:rPr lang="en-US" altLang="zh-CN" sz="3100" dirty="0"/>
              <a:t>POS tagging)</a:t>
            </a:r>
            <a:endParaRPr lang="zh-CN" altLang="en-US" sz="31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33DC0-BF5D-412E-AF38-E6D4F60B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780156" cy="2961459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dirty="0"/>
              <a:t>定义：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根据一个词在某个特定句子中的上下文，为这个词标注正确的词性。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方法：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基于规则的方法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基于统计的方法</a:t>
            </a:r>
          </a:p>
        </p:txBody>
      </p:sp>
    </p:spTree>
    <p:extLst>
      <p:ext uri="{BB962C8B-B14F-4D97-AF65-F5344CB8AC3E}">
        <p14:creationId xmlns:p14="http://schemas.microsoft.com/office/powerpoint/2010/main" val="40844673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7.6 </a:t>
            </a:r>
            <a:r>
              <a:rPr lang="zh-CN" altLang="en-US" dirty="0"/>
              <a:t>词性标注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33DC0-BF5D-412E-AF38-E6D4F60B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627" y="2764890"/>
            <a:ext cx="9780156" cy="2961459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dirty="0"/>
              <a:t>7.6.1 </a:t>
            </a:r>
            <a:r>
              <a:rPr lang="zh-CN" altLang="en-US" dirty="0"/>
              <a:t>词性标记集</a:t>
            </a:r>
            <a:endParaRPr lang="en-US" altLang="zh-CN" dirty="0"/>
          </a:p>
          <a:p>
            <a:pPr marL="0" indent="0">
              <a:buNone/>
            </a:pPr>
            <a:br>
              <a:rPr lang="zh-CN" altLang="en-US" dirty="0"/>
            </a:br>
            <a:r>
              <a:rPr lang="en-US" altLang="zh-CN" dirty="0"/>
              <a:t>7.6.2 </a:t>
            </a:r>
            <a:r>
              <a:rPr lang="zh-CN" altLang="en-US" dirty="0"/>
              <a:t>基于规则的词性标注方法</a:t>
            </a:r>
            <a:endParaRPr lang="en-US" altLang="zh-CN" dirty="0"/>
          </a:p>
          <a:p>
            <a:pPr marL="0" indent="0">
              <a:buNone/>
            </a:pPr>
            <a:br>
              <a:rPr lang="zh-CN" altLang="en-US" dirty="0"/>
            </a:br>
            <a:r>
              <a:rPr lang="en-US" altLang="zh-CN" dirty="0"/>
              <a:t>7.6.3 </a:t>
            </a:r>
            <a:r>
              <a:rPr lang="zh-CN" altLang="en-US" dirty="0"/>
              <a:t>基于统计的词性标注方法</a:t>
            </a:r>
          </a:p>
        </p:txBody>
      </p:sp>
    </p:spTree>
    <p:extLst>
      <p:ext uri="{BB962C8B-B14F-4D97-AF65-F5344CB8AC3E}">
        <p14:creationId xmlns:p14="http://schemas.microsoft.com/office/powerpoint/2010/main" val="29481991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51997F-FCB8-4AC7-BB57-2C58AFFFC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7.6.1 </a:t>
            </a:r>
            <a:r>
              <a:rPr lang="zh-CN" altLang="en-US" dirty="0"/>
              <a:t>词性标记集 </a:t>
            </a:r>
            <a:r>
              <a:rPr lang="en-US" altLang="zh-CN" dirty="0"/>
              <a:t>POS Tagset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771833-27E9-42A2-B867-97F5FCDBAB59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英文：</a:t>
            </a:r>
            <a:endParaRPr lang="en-US" altLang="zh-CN" dirty="0"/>
          </a:p>
          <a:p>
            <a:pPr lvl="1"/>
            <a:r>
              <a:rPr lang="en-US" altLang="zh-CN" dirty="0"/>
              <a:t>Brown</a:t>
            </a:r>
            <a:r>
              <a:rPr lang="zh-CN" altLang="en-US" dirty="0"/>
              <a:t>标注集、</a:t>
            </a:r>
            <a:endParaRPr lang="en-US" altLang="zh-CN" dirty="0"/>
          </a:p>
          <a:p>
            <a:pPr lvl="1"/>
            <a:r>
              <a:rPr lang="en-US" altLang="zh-CN" dirty="0"/>
              <a:t>Penn Tree Bank</a:t>
            </a:r>
            <a:r>
              <a:rPr lang="zh-CN" altLang="en-US" dirty="0"/>
              <a:t>标注集、</a:t>
            </a:r>
            <a:endParaRPr lang="en-US" altLang="zh-CN" dirty="0"/>
          </a:p>
          <a:p>
            <a:pPr lvl="1"/>
            <a:r>
              <a:rPr lang="en-US" altLang="zh-CN" dirty="0"/>
              <a:t>CLAWS c5</a:t>
            </a:r>
            <a:r>
              <a:rPr lang="zh-CN" altLang="en-US" dirty="0"/>
              <a:t>标注集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中文：</a:t>
            </a:r>
            <a:endParaRPr lang="en-US" altLang="zh-CN" dirty="0"/>
          </a:p>
          <a:p>
            <a:pPr lvl="1"/>
            <a:r>
              <a:rPr lang="en-US" altLang="zh-CN" dirty="0"/>
              <a:t>《PFR</a:t>
            </a:r>
            <a:r>
              <a:rPr lang="zh-CN" altLang="en-US" dirty="0"/>
              <a:t>人民日报标注语料库</a:t>
            </a:r>
            <a:r>
              <a:rPr lang="en-US" altLang="zh-CN" dirty="0"/>
              <a:t>》</a:t>
            </a:r>
            <a:r>
              <a:rPr lang="zh-CN" altLang="en-US" dirty="0"/>
              <a:t>词性编码表</a:t>
            </a:r>
          </a:p>
          <a:p>
            <a:pPr lvl="1"/>
            <a:r>
              <a:rPr lang="en-US" altLang="zh-CN" dirty="0"/>
              <a:t>《</a:t>
            </a:r>
            <a:r>
              <a:rPr lang="zh-CN" altLang="en-US" dirty="0"/>
              <a:t>现代汉语语料库加工规范</a:t>
            </a:r>
            <a:r>
              <a:rPr lang="en-US" altLang="zh-CN" dirty="0"/>
              <a:t>—</a:t>
            </a:r>
            <a:r>
              <a:rPr lang="zh-CN" altLang="en-US" dirty="0"/>
              <a:t>词语切分与词性标注</a:t>
            </a:r>
            <a:r>
              <a:rPr lang="en-US" altLang="zh-CN" dirty="0"/>
              <a:t>》</a:t>
            </a:r>
            <a:r>
              <a:rPr lang="zh-CN" altLang="en-US" dirty="0"/>
              <a:t>词性标记</a:t>
            </a:r>
          </a:p>
          <a:p>
            <a:pPr lvl="1"/>
            <a:r>
              <a:rPr lang="zh-CN" altLang="en-US" dirty="0"/>
              <a:t>计算所 </a:t>
            </a:r>
            <a:r>
              <a:rPr lang="en-US" altLang="zh-CN" dirty="0"/>
              <a:t>ICTCLAS 3.0</a:t>
            </a:r>
            <a:r>
              <a:rPr lang="zh-CN" altLang="en-US" dirty="0"/>
              <a:t>汉语词性标记集</a:t>
            </a:r>
          </a:p>
          <a:p>
            <a:pPr lvl="1"/>
            <a:r>
              <a:rPr lang="en-US" altLang="zh-CN" dirty="0"/>
              <a:t>HanLP</a:t>
            </a:r>
            <a:r>
              <a:rPr lang="zh-CN" altLang="en-US" dirty="0"/>
              <a:t>词性标注集</a:t>
            </a:r>
            <a:endParaRPr lang="en-US" altLang="zh-CN" dirty="0"/>
          </a:p>
          <a:p>
            <a:pPr lvl="1"/>
            <a:r>
              <a:rPr lang="zh-CN" altLang="en-US" dirty="0"/>
              <a:t>结巴分词中出现的类型</a:t>
            </a:r>
          </a:p>
          <a:p>
            <a:endParaRPr lang="zh-CN" altLang="en-US" b="1" i="0" dirty="0">
              <a:effectLst/>
              <a:latin typeface="-apple-system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210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 </a:t>
            </a:r>
            <a:r>
              <a:rPr lang="zh-CN" altLang="en-US" dirty="0"/>
              <a:t>中文自动分词及其基本问题　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33DC0-BF5D-412E-AF38-E6D4F60B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133" y="2254008"/>
            <a:ext cx="8444224" cy="2769827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4000" dirty="0"/>
              <a:t>应用领域：</a:t>
            </a:r>
            <a:endParaRPr lang="en-US" altLang="zh-CN" sz="4000" dirty="0"/>
          </a:p>
          <a:p>
            <a:r>
              <a:rPr lang="zh-CN" altLang="en-US" sz="2800" dirty="0"/>
              <a:t>中文语音合成：</a:t>
            </a:r>
            <a:r>
              <a:rPr lang="en-US" altLang="zh-CN" sz="2800" dirty="0"/>
              <a:t>		</a:t>
            </a:r>
            <a:r>
              <a:rPr lang="zh-CN" altLang="en-US" sz="2800" dirty="0"/>
              <a:t>多音字辨识</a:t>
            </a:r>
            <a:endParaRPr lang="en-US" altLang="zh-CN" sz="2800" dirty="0"/>
          </a:p>
          <a:p>
            <a:r>
              <a:rPr lang="zh-CN" altLang="en-US" sz="2800" dirty="0"/>
              <a:t>中文输入：</a:t>
            </a:r>
            <a:r>
              <a:rPr lang="en-US" altLang="zh-CN" sz="2800" dirty="0"/>
              <a:t>		</a:t>
            </a:r>
            <a:r>
              <a:rPr lang="zh-CN" altLang="en-US" sz="2800" dirty="0"/>
              <a:t>同音字辨识</a:t>
            </a:r>
            <a:endParaRPr lang="en-US" altLang="zh-CN" sz="2800" dirty="0"/>
          </a:p>
          <a:p>
            <a:r>
              <a:rPr lang="zh-CN" altLang="en-US" sz="2800" dirty="0"/>
              <a:t>中文繁体简体转换：</a:t>
            </a:r>
            <a:r>
              <a:rPr lang="en-US" altLang="zh-CN" sz="2800" dirty="0"/>
              <a:t>	</a:t>
            </a:r>
            <a:r>
              <a:rPr lang="zh-CN" altLang="en-US" sz="2800" dirty="0"/>
              <a:t>一个简体字对应多个繁体字</a:t>
            </a:r>
            <a:endParaRPr lang="en-US" altLang="zh-CN" sz="2800" dirty="0"/>
          </a:p>
          <a:p>
            <a:r>
              <a:rPr lang="zh-CN" altLang="en-US" sz="2800" dirty="0"/>
              <a:t>中英文聪明选词：</a:t>
            </a:r>
            <a:r>
              <a:rPr lang="en-US" altLang="zh-CN" sz="2800" dirty="0"/>
              <a:t>	</a:t>
            </a:r>
            <a:r>
              <a:rPr lang="zh-CN" altLang="en-US" sz="2800" dirty="0"/>
              <a:t>双击鼠标选词</a:t>
            </a:r>
            <a:endParaRPr lang="en-US" altLang="zh-CN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276867E-7CFF-41CE-B407-0E06BA159C59}"/>
              </a:ext>
            </a:extLst>
          </p:cNvPr>
          <p:cNvSpPr txBox="1"/>
          <p:nvPr/>
        </p:nvSpPr>
        <p:spPr>
          <a:xfrm>
            <a:off x="991605" y="5443677"/>
            <a:ext cx="2773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迅速</a:t>
            </a:r>
            <a:r>
              <a:rPr lang="zh-CN" altLang="en-US" dirty="0">
                <a:highlight>
                  <a:srgbClr val="008000"/>
                </a:highlight>
              </a:rPr>
              <a:t>发展</a:t>
            </a:r>
            <a:r>
              <a:rPr lang="zh-CN" altLang="en-US" dirty="0"/>
              <a:t>的计算机技术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1B54539-8345-4C4D-8A80-70F3DC98801C}"/>
              </a:ext>
            </a:extLst>
          </p:cNvPr>
          <p:cNvSpPr txBox="1"/>
          <p:nvPr/>
        </p:nvSpPr>
        <p:spPr>
          <a:xfrm>
            <a:off x="991605" y="5789674"/>
            <a:ext cx="3058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迅速</a:t>
            </a:r>
            <a:r>
              <a:rPr lang="zh-TW" altLang="en-US" dirty="0">
                <a:highlight>
                  <a:srgbClr val="008000"/>
                </a:highlight>
              </a:rPr>
              <a:t>發展</a:t>
            </a:r>
            <a:r>
              <a:rPr lang="zh-TW" altLang="en-US" dirty="0"/>
              <a:t>的計算機技術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19C9B27-11E0-478C-AE5A-31B780899B08}"/>
              </a:ext>
            </a:extLst>
          </p:cNvPr>
          <p:cNvSpPr txBox="1"/>
          <p:nvPr/>
        </p:nvSpPr>
        <p:spPr>
          <a:xfrm>
            <a:off x="6191046" y="5443677"/>
            <a:ext cx="2542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她有一头黑亮的</a:t>
            </a:r>
            <a:r>
              <a:rPr lang="zh-CN" altLang="en-US" dirty="0">
                <a:highlight>
                  <a:srgbClr val="008000"/>
                </a:highlight>
              </a:rPr>
              <a:t>头发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294A738-87C6-4B05-A794-7B99685549D6}"/>
              </a:ext>
            </a:extLst>
          </p:cNvPr>
          <p:cNvSpPr txBox="1"/>
          <p:nvPr/>
        </p:nvSpPr>
        <p:spPr>
          <a:xfrm>
            <a:off x="6191046" y="5761449"/>
            <a:ext cx="2542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她有一頭黑亮的</a:t>
            </a:r>
            <a:r>
              <a:rPr lang="zh-TW" altLang="en-US" dirty="0">
                <a:highlight>
                  <a:srgbClr val="008000"/>
                </a:highlight>
              </a:rPr>
              <a:t>頭髪</a:t>
            </a:r>
            <a:endParaRPr lang="zh-CN" altLang="en-US" dirty="0">
              <a:highlight>
                <a:srgbClr val="008000"/>
              </a:highlight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70AB711-115C-4A16-834A-75D8937D5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194" y="5341521"/>
            <a:ext cx="1876425" cy="94297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956E690-C25D-43FF-A941-C8C7421614FC}"/>
              </a:ext>
            </a:extLst>
          </p:cNvPr>
          <p:cNvSpPr txBox="1"/>
          <p:nvPr/>
        </p:nvSpPr>
        <p:spPr>
          <a:xfrm>
            <a:off x="6556443" y="2972539"/>
            <a:ext cx="2516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快</a:t>
            </a:r>
            <a:r>
              <a:rPr lang="zh-CN" altLang="en-US" dirty="0">
                <a:highlight>
                  <a:srgbClr val="008000"/>
                </a:highlight>
              </a:rPr>
              <a:t>乐</a:t>
            </a:r>
            <a:r>
              <a:rPr lang="zh-CN" altLang="en-US" dirty="0"/>
              <a:t> 音</a:t>
            </a:r>
            <a:r>
              <a:rPr lang="zh-CN" altLang="en-US" dirty="0">
                <a:highlight>
                  <a:srgbClr val="008000"/>
                </a:highlight>
              </a:rPr>
              <a:t>乐</a:t>
            </a:r>
            <a:r>
              <a:rPr lang="zh-CN" altLang="en-US" dirty="0"/>
              <a:t>；</a:t>
            </a:r>
            <a:r>
              <a:rPr lang="zh-CN" altLang="en-US" dirty="0">
                <a:highlight>
                  <a:srgbClr val="008000"/>
                </a:highlight>
              </a:rPr>
              <a:t>重</a:t>
            </a:r>
            <a:r>
              <a:rPr lang="zh-CN" altLang="en-US" dirty="0"/>
              <a:t>量 </a:t>
            </a:r>
            <a:r>
              <a:rPr lang="zh-CN" altLang="en-US" dirty="0">
                <a:highlight>
                  <a:srgbClr val="008000"/>
                </a:highlight>
              </a:rPr>
              <a:t>重</a:t>
            </a:r>
            <a:r>
              <a:rPr lang="zh-CN" altLang="en-US" dirty="0"/>
              <a:t>新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7B5F611-C8B5-4D6E-82BD-D063C960F345}"/>
              </a:ext>
            </a:extLst>
          </p:cNvPr>
          <p:cNvSpPr txBox="1"/>
          <p:nvPr/>
        </p:nvSpPr>
        <p:spPr>
          <a:xfrm>
            <a:off x="6640749" y="3474977"/>
            <a:ext cx="2153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ighlight>
                  <a:srgbClr val="008000"/>
                </a:highlight>
              </a:rPr>
              <a:t>以</a:t>
            </a:r>
            <a:r>
              <a:rPr lang="zh-CN" altLang="en-US" dirty="0"/>
              <a:t>为，</a:t>
            </a:r>
            <a:r>
              <a:rPr lang="zh-CN" altLang="en-US" dirty="0">
                <a:highlight>
                  <a:srgbClr val="008000"/>
                </a:highlight>
              </a:rPr>
              <a:t>一</a:t>
            </a:r>
            <a:r>
              <a:rPr lang="zh-CN" altLang="en-US" dirty="0"/>
              <a:t>定，容</a:t>
            </a:r>
            <a:r>
              <a:rPr lang="zh-CN" altLang="en-US" dirty="0">
                <a:highlight>
                  <a:srgbClr val="008000"/>
                </a:highlight>
              </a:rPr>
              <a:t>易</a:t>
            </a:r>
          </a:p>
        </p:txBody>
      </p:sp>
    </p:spTree>
    <p:extLst>
      <p:ext uri="{BB962C8B-B14F-4D97-AF65-F5344CB8AC3E}">
        <p14:creationId xmlns:p14="http://schemas.microsoft.com/office/powerpoint/2010/main" val="32032739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B73E75-901B-4A84-9AC5-C515193F8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7.6.2 </a:t>
            </a:r>
            <a:r>
              <a:rPr lang="zh-CN" altLang="en-US" dirty="0"/>
              <a:t>基于规则的词性标注方法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9181A8-39DF-4712-8AC2-0BB7076B9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0817773" cy="3599316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zh-CN" altLang="en-US" sz="3200" dirty="0"/>
              <a:t>基本思想：</a:t>
            </a:r>
            <a:endParaRPr lang="en-US" altLang="zh-CN" sz="3200" dirty="0"/>
          </a:p>
          <a:p>
            <a:pPr marL="0" indent="0">
              <a:buNone/>
            </a:pPr>
            <a:r>
              <a:rPr lang="zh-CN" altLang="en-US" dirty="0"/>
              <a:t>按兼类词（拥有多种可能词性的词）搭配关系和上下文语境建立词性消歧规则。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早期的规则一般由</a:t>
            </a:r>
            <a:r>
              <a:rPr lang="zh-CN" altLang="en-US" dirty="0">
                <a:highlight>
                  <a:srgbClr val="000080"/>
                </a:highlight>
              </a:rPr>
              <a:t>人工编写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随着语料库规模的逐步增大，人工方式显然不现实，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于是提出</a:t>
            </a:r>
            <a:r>
              <a:rPr lang="zh-CN" altLang="en-US" dirty="0">
                <a:highlight>
                  <a:srgbClr val="000080"/>
                </a:highlight>
              </a:rPr>
              <a:t>基于机器学习的规则自动提取方法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5361682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924029-F508-468A-AB7E-8F66086E4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7.6.3 </a:t>
            </a:r>
            <a:r>
              <a:rPr lang="zh-CN" altLang="en-US" dirty="0"/>
              <a:t>基于统计的词性标注方法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4389B0-1947-436F-B96E-9D05608D5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667" y="2238411"/>
            <a:ext cx="6420871" cy="3599316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 b="1" dirty="0"/>
              <a:t>使用 </a:t>
            </a:r>
            <a:r>
              <a:rPr lang="en-US" altLang="zh-CN" sz="2800" b="1" dirty="0"/>
              <a:t>HMM </a:t>
            </a:r>
            <a:r>
              <a:rPr lang="zh-CN" altLang="en-US" sz="2800" b="1" dirty="0"/>
              <a:t>自动分词</a:t>
            </a:r>
            <a:r>
              <a:rPr lang="en-US" altLang="zh-CN" sz="2800" b="1" dirty="0"/>
              <a:t>+</a:t>
            </a:r>
            <a:r>
              <a:rPr lang="zh-CN" altLang="en-US" sz="2800" b="1" dirty="0"/>
              <a:t>词性标注</a:t>
            </a:r>
            <a:endParaRPr lang="en-US" altLang="zh-CN" sz="2800" b="1" dirty="0"/>
          </a:p>
          <a:p>
            <a:pPr marL="0" indent="0">
              <a:buNone/>
            </a:pPr>
            <a:r>
              <a:rPr lang="zh-CN" altLang="en-US" dirty="0">
                <a:highlight>
                  <a:srgbClr val="000080"/>
                </a:highlight>
              </a:rPr>
              <a:t>自动分词：</a:t>
            </a:r>
            <a:endParaRPr lang="en-US" altLang="zh-CN" dirty="0">
              <a:highlight>
                <a:srgbClr val="000080"/>
              </a:highlight>
            </a:endParaRPr>
          </a:p>
          <a:p>
            <a:pPr marL="0" indent="0">
              <a:buNone/>
            </a:pPr>
            <a:r>
              <a:rPr lang="zh-CN" altLang="en-US" dirty="0"/>
              <a:t>给定一个字的序列，找出最可能的标签序列。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观察状态</a:t>
            </a:r>
            <a:r>
              <a:rPr lang="en-US" altLang="zh-CN" dirty="0"/>
              <a:t>– </a:t>
            </a:r>
            <a:r>
              <a:rPr lang="zh-CN" altLang="en-US" dirty="0"/>
              <a:t>句子；隐藏状态 </a:t>
            </a:r>
            <a:r>
              <a:rPr lang="en-US" altLang="zh-CN" dirty="0"/>
              <a:t>– </a:t>
            </a:r>
            <a:r>
              <a:rPr lang="zh-CN" altLang="en-US" dirty="0"/>
              <a:t>标签序列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highlight>
                  <a:srgbClr val="000080"/>
                </a:highlight>
              </a:rPr>
              <a:t>词性标注：</a:t>
            </a:r>
            <a:endParaRPr lang="en-US" altLang="zh-CN" dirty="0">
              <a:highlight>
                <a:srgbClr val="000080"/>
              </a:highlight>
            </a:endParaRPr>
          </a:p>
          <a:p>
            <a:pPr marL="0" indent="0">
              <a:buNone/>
            </a:pPr>
            <a:r>
              <a:rPr lang="zh-CN" altLang="en-US" dirty="0"/>
              <a:t>给定一个词的序列，找出最可能的词性序列。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观察状态</a:t>
            </a:r>
            <a:r>
              <a:rPr lang="en-US" altLang="zh-CN" dirty="0"/>
              <a:t>– </a:t>
            </a:r>
            <a:r>
              <a:rPr lang="zh-CN" altLang="en-US" dirty="0"/>
              <a:t>词语；隐藏状态 </a:t>
            </a:r>
            <a:r>
              <a:rPr lang="en-US" altLang="zh-CN" dirty="0"/>
              <a:t>– </a:t>
            </a:r>
            <a:r>
              <a:rPr lang="zh-CN" altLang="en-US" dirty="0"/>
              <a:t>词性标记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8672D15-C2C2-4BA5-B24F-E21D04B97D7E}"/>
              </a:ext>
            </a:extLst>
          </p:cNvPr>
          <p:cNvSpPr txBox="1"/>
          <p:nvPr/>
        </p:nvSpPr>
        <p:spPr>
          <a:xfrm>
            <a:off x="7347626" y="2238411"/>
            <a:ext cx="436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观察状态、隐藏状态</a:t>
            </a:r>
          </a:p>
          <a:p>
            <a:r>
              <a:rPr lang="zh-CN" altLang="en-US" dirty="0"/>
              <a:t>初始状态概率、状态转移概率、发射概率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38013A4-E690-4B47-8A75-E9687BB25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778" y="5636969"/>
            <a:ext cx="5994324" cy="109268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60D6FEA-61BA-43BF-BC51-5463F89D6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102" y="3159367"/>
            <a:ext cx="4197000" cy="23760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2FD23E1-55D6-41D0-9AB7-8FA0FACE4DFB}"/>
              </a:ext>
            </a:extLst>
          </p:cNvPr>
          <p:cNvSpPr txBox="1"/>
          <p:nvPr/>
        </p:nvSpPr>
        <p:spPr>
          <a:xfrm>
            <a:off x="279711" y="6371936"/>
            <a:ext cx="54380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http://www.hankcs.com/nlp/hmm-and-segmentation-tagging-named-entity-recognition.html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865795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5BE63C-9047-43C0-A121-D213F77B2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33" y="785654"/>
            <a:ext cx="9613861" cy="1080938"/>
          </a:xfrm>
        </p:spPr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HMM</a:t>
            </a:r>
            <a:r>
              <a:rPr lang="zh-CN" altLang="en-US" dirty="0"/>
              <a:t>的分词，词性标注，命名实体识别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4F0FA3A4-17E4-4709-A17B-1D08364BD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885" y="2032934"/>
            <a:ext cx="5555345" cy="4332874"/>
          </a:xfr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CE3D4CA-ECD9-4A6E-B53D-6289E2B0328D}"/>
              </a:ext>
            </a:extLst>
          </p:cNvPr>
          <p:cNvSpPr txBox="1"/>
          <p:nvPr/>
        </p:nvSpPr>
        <p:spPr>
          <a:xfrm>
            <a:off x="591960" y="63658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https://github.com/liuhuanyong/HuanNLP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49895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FC3CF9-63FF-471A-8603-48DF12C5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前沿发展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893719-2D69-4DE7-ABDE-9A28B4F37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94" y="2107507"/>
            <a:ext cx="5524116" cy="9275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HMM</a:t>
            </a:r>
            <a:r>
              <a:rPr lang="zh-CN" altLang="en-US" dirty="0"/>
              <a:t>，</a:t>
            </a:r>
            <a:r>
              <a:rPr lang="en-US" altLang="zh-CN" dirty="0"/>
              <a:t>CRF</a:t>
            </a:r>
            <a:r>
              <a:rPr lang="zh-CN" altLang="en-US" dirty="0"/>
              <a:t>，</a:t>
            </a:r>
            <a:r>
              <a:rPr lang="en-US" altLang="zh-CN" dirty="0"/>
              <a:t>BiLSTM</a:t>
            </a:r>
            <a:r>
              <a:rPr lang="zh-CN" altLang="en-US" dirty="0"/>
              <a:t>，</a:t>
            </a:r>
            <a:r>
              <a:rPr lang="en-US" altLang="zh-CN" b="1" dirty="0">
                <a:solidFill>
                  <a:srgbClr val="FF0000"/>
                </a:solidFill>
                <a:highlight>
                  <a:srgbClr val="000080"/>
                </a:highlight>
              </a:rPr>
              <a:t>BiLSTM+CRF</a:t>
            </a:r>
          </a:p>
          <a:p>
            <a:pPr marL="0" indent="0">
              <a:buNone/>
            </a:pPr>
            <a:r>
              <a:rPr lang="en-US" altLang="zh-CN" sz="1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https://zhuanlan.zhihu.com/p/100969186?utm_source=com.gzqwkj.cshu</a:t>
            </a:r>
            <a:endParaRPr lang="en-US" altLang="zh-CN" sz="1000" dirty="0"/>
          </a:p>
          <a:p>
            <a:endParaRPr lang="zh-CN" altLang="en-US" sz="1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E2BDAA-8668-4423-8849-A9F7C886C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68" y="2830853"/>
            <a:ext cx="5471809" cy="14363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FB74B7F-69B7-4F8C-8BE0-5644A8F568E3}"/>
              </a:ext>
            </a:extLst>
          </p:cNvPr>
          <p:cNvSpPr txBox="1"/>
          <p:nvPr/>
        </p:nvSpPr>
        <p:spPr>
          <a:xfrm>
            <a:off x="382006" y="4361878"/>
            <a:ext cx="4715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https://zhuanlan.zhihu.com/p/112340282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5D121F1-28AC-4A84-BA26-604358EA2FEC}"/>
              </a:ext>
            </a:extLst>
          </p:cNvPr>
          <p:cNvSpPr txBox="1"/>
          <p:nvPr/>
        </p:nvSpPr>
        <p:spPr>
          <a:xfrm>
            <a:off x="382006" y="64291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https://www.aclweb.org/anthology/N19-1342.pdf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2ED01AA-511C-4217-ACC2-51AB8E5A3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93" y="4775583"/>
            <a:ext cx="5355503" cy="167391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7912926-FBE1-446D-9BF4-F22779D43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792" y="4471004"/>
            <a:ext cx="5823626" cy="228307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E2648D9-CBDF-4F5A-861D-6E3CC1E651AF}"/>
              </a:ext>
            </a:extLst>
          </p:cNvPr>
          <p:cNvSpPr txBox="1"/>
          <p:nvPr/>
        </p:nvSpPr>
        <p:spPr>
          <a:xfrm>
            <a:off x="6096000" y="40098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https://arxiv.org/abs/1810.04805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2487FAE-9D37-47E8-B2C9-33E1BDD46D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6792" y="2046207"/>
            <a:ext cx="3047999" cy="1961609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6E25337-A06A-456B-B549-BB3C3DDCA76A}"/>
              </a:ext>
            </a:extLst>
          </p:cNvPr>
          <p:cNvSpPr txBox="1"/>
          <p:nvPr/>
        </p:nvSpPr>
        <p:spPr>
          <a:xfrm>
            <a:off x="2954723" y="1569439"/>
            <a:ext cx="9315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LSTM</a:t>
            </a:r>
            <a:r>
              <a:rPr lang="zh-CN" altLang="en-US" dirty="0"/>
              <a:t>的全称是</a:t>
            </a:r>
            <a:r>
              <a:rPr lang="en-US" altLang="zh-CN" dirty="0"/>
              <a:t>Long Short Term Memory</a:t>
            </a:r>
            <a:r>
              <a:rPr lang="zh-CN" altLang="en-US" dirty="0"/>
              <a:t>，它是</a:t>
            </a:r>
            <a:r>
              <a:rPr lang="en-US" altLang="zh-CN" dirty="0"/>
              <a:t>RNN</a:t>
            </a:r>
            <a:r>
              <a:rPr lang="zh-CN" altLang="en-US" dirty="0"/>
              <a:t>（</a:t>
            </a:r>
            <a:r>
              <a:rPr lang="en-US" altLang="zh-CN" dirty="0"/>
              <a:t>Recurrent Neural Network</a:t>
            </a:r>
            <a:r>
              <a:rPr lang="zh-CN" altLang="en-US" dirty="0"/>
              <a:t>）的一种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628111F-2C20-4272-B085-86F9213EDEE8}"/>
              </a:ext>
            </a:extLst>
          </p:cNvPr>
          <p:cNvSpPr txBox="1"/>
          <p:nvPr/>
        </p:nvSpPr>
        <p:spPr>
          <a:xfrm>
            <a:off x="2937755" y="1253946"/>
            <a:ext cx="6134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条件随机场 </a:t>
            </a:r>
            <a:r>
              <a:rPr lang="en-US" altLang="zh-CN" dirty="0"/>
              <a:t>conditional random field</a:t>
            </a:r>
            <a:r>
              <a:rPr lang="zh-CN" altLang="en-US" dirty="0"/>
              <a:t>，</a:t>
            </a:r>
            <a:r>
              <a:rPr lang="en-US" altLang="zh-CN" dirty="0"/>
              <a:t>CRF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E1D7804-F25C-4EF0-AE40-C65F5A98019E}"/>
              </a:ext>
            </a:extLst>
          </p:cNvPr>
          <p:cNvSpPr txBox="1"/>
          <p:nvPr/>
        </p:nvSpPr>
        <p:spPr>
          <a:xfrm>
            <a:off x="2963694" y="931073"/>
            <a:ext cx="7457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最大熵马尔科夫模型 </a:t>
            </a:r>
            <a:r>
              <a:rPr lang="en-US" altLang="zh-CN" dirty="0"/>
              <a:t>Maximum Entropy Markov Model </a:t>
            </a:r>
            <a:r>
              <a:rPr lang="zh-CN" altLang="en-US" dirty="0"/>
              <a:t>，</a:t>
            </a:r>
            <a:r>
              <a:rPr lang="en-US" altLang="zh-CN" dirty="0"/>
              <a:t>MEMM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16445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3F6FE8-058F-404C-A7E6-7F779045D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440233-59F6-4F19-8C32-C8D61CC4F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131" y="2254266"/>
            <a:ext cx="3025402" cy="30330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EDD4BFE-B7A8-43A5-ABA0-878F5C37A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22" y="2254266"/>
            <a:ext cx="2732735" cy="40282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379E533-3B8E-4FE7-A5AA-23DDCBBAE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6262" y="2254266"/>
            <a:ext cx="3071821" cy="447273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468A85D-BF74-4234-B75F-DC2AA4F50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4907" y="2254266"/>
            <a:ext cx="2827981" cy="434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287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ADF162C-8C31-4702-8C51-3D52B99A40F0}"/>
              </a:ext>
            </a:extLst>
          </p:cNvPr>
          <p:cNvSpPr/>
          <p:nvPr/>
        </p:nvSpPr>
        <p:spPr>
          <a:xfrm>
            <a:off x="3630456" y="3298074"/>
            <a:ext cx="4054395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Franklin Gothic Book" panose="020B0503020102020204" pitchFamily="34" charset="0"/>
              </a:rPr>
              <a:t>THE END</a:t>
            </a:r>
            <a:endParaRPr lang="zh-CN" altLang="en-US" sz="8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317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EF9FF0-96D2-4FA1-9F88-2A0BCB270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7.1.1 </a:t>
            </a:r>
            <a:r>
              <a:rPr lang="zh-CN" altLang="en-US" dirty="0"/>
              <a:t>分词规范与词表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763314-3A65-4B14-98C2-4B3F11B57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619" y="3095631"/>
            <a:ext cx="10759407" cy="3599316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不同目标的应用，对词的要求不同：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校对系统：</a:t>
            </a:r>
            <a:r>
              <a:rPr lang="en-US" altLang="zh-CN" dirty="0"/>
              <a:t>	</a:t>
            </a:r>
            <a:r>
              <a:rPr lang="zh-CN" altLang="en-US" dirty="0"/>
              <a:t>将含有易错字的词和词组作为词单位，分词单位较大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简繁转换系统：</a:t>
            </a:r>
            <a:r>
              <a:rPr lang="en-US" altLang="zh-CN" dirty="0"/>
              <a:t>	</a:t>
            </a:r>
            <a:r>
              <a:rPr lang="zh-CN" altLang="en-US" dirty="0"/>
              <a:t>词和词组转换常常是确定的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语音合成系统：</a:t>
            </a:r>
            <a:r>
              <a:rPr lang="en-US" altLang="zh-CN" dirty="0"/>
              <a:t>	</a:t>
            </a:r>
            <a:r>
              <a:rPr lang="zh-CN" altLang="en-US" dirty="0"/>
              <a:t>词和词组中，多音字读音是确定的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检索系统：</a:t>
            </a:r>
            <a:r>
              <a:rPr lang="en-US" altLang="zh-CN" dirty="0"/>
              <a:t>	</a:t>
            </a:r>
            <a:r>
              <a:rPr lang="zh-CN" altLang="en-US" dirty="0"/>
              <a:t>注重术语和专名，倾向于分词单位较小化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键盘输入系统：</a:t>
            </a:r>
            <a:r>
              <a:rPr lang="en-US" altLang="zh-CN" dirty="0"/>
              <a:t>	</a:t>
            </a:r>
            <a:r>
              <a:rPr lang="zh-CN" altLang="en-US" dirty="0"/>
              <a:t>互现频率高的相互连接的几个字作为输入的单位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F07F1C-C925-4A43-A2A4-7743ACBC1430}"/>
              </a:ext>
            </a:extLst>
          </p:cNvPr>
          <p:cNvSpPr txBox="1"/>
          <p:nvPr/>
        </p:nvSpPr>
        <p:spPr>
          <a:xfrm>
            <a:off x="550619" y="2169433"/>
            <a:ext cx="10759407" cy="5909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《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信息处理用现代汉语分词规范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》1992</a:t>
            </a:r>
          </a:p>
        </p:txBody>
      </p:sp>
    </p:spTree>
    <p:extLst>
      <p:ext uri="{BB962C8B-B14F-4D97-AF65-F5344CB8AC3E}">
        <p14:creationId xmlns:p14="http://schemas.microsoft.com/office/powerpoint/2010/main" val="213702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016ED9-F6C1-425E-AE5A-AC25D4136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7.1.2 </a:t>
            </a:r>
            <a:r>
              <a:rPr lang="zh-CN" altLang="en-US" dirty="0"/>
              <a:t>切分歧义问题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95D903-6DC5-494D-9467-2B70AFA1F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2364829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交集型切分歧义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【</a:t>
            </a:r>
            <a:r>
              <a:rPr lang="zh-CN" altLang="en-US" dirty="0"/>
              <a:t>例 </a:t>
            </a:r>
            <a:r>
              <a:rPr lang="en-US" altLang="zh-CN" dirty="0"/>
              <a:t>7.3】	</a:t>
            </a:r>
            <a:r>
              <a:rPr lang="zh-CN" altLang="en-US" dirty="0"/>
              <a:t>乒乓球拍卖完了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		</a:t>
            </a:r>
            <a:r>
              <a:rPr lang="zh-CN" altLang="en-US" dirty="0"/>
              <a:t>乒乓球</a:t>
            </a:r>
            <a:r>
              <a:rPr lang="en-US" altLang="zh-CN" dirty="0"/>
              <a:t>/</a:t>
            </a:r>
            <a:r>
              <a:rPr lang="zh-CN" altLang="en-US" dirty="0"/>
              <a:t>拍卖</a:t>
            </a:r>
            <a:r>
              <a:rPr lang="en-US" altLang="zh-CN" dirty="0"/>
              <a:t>/</a:t>
            </a:r>
            <a:r>
              <a:rPr lang="zh-CN" altLang="en-US" dirty="0"/>
              <a:t>完</a:t>
            </a:r>
            <a:r>
              <a:rPr lang="en-US" altLang="zh-CN" dirty="0"/>
              <a:t>/</a:t>
            </a:r>
            <a:r>
              <a:rPr lang="zh-CN" altLang="en-US" dirty="0"/>
              <a:t>了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		</a:t>
            </a:r>
            <a:r>
              <a:rPr lang="zh-CN" altLang="en-US" dirty="0"/>
              <a:t>乒乓球拍</a:t>
            </a:r>
            <a:r>
              <a:rPr lang="en-US" altLang="zh-CN" dirty="0"/>
              <a:t>/</a:t>
            </a:r>
            <a:r>
              <a:rPr lang="zh-CN" altLang="en-US" dirty="0"/>
              <a:t>卖</a:t>
            </a:r>
            <a:r>
              <a:rPr lang="en-US" altLang="zh-CN" dirty="0"/>
              <a:t>/</a:t>
            </a:r>
            <a:r>
              <a:rPr lang="zh-CN" altLang="en-US" dirty="0"/>
              <a:t>完</a:t>
            </a:r>
            <a:r>
              <a:rPr lang="en-US" altLang="zh-CN" dirty="0"/>
              <a:t>/</a:t>
            </a:r>
            <a:r>
              <a:rPr lang="zh-CN" altLang="en-US" dirty="0"/>
              <a:t>了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AEBC4C-B9CF-4741-8CF5-E41511A4D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967" y="5204409"/>
            <a:ext cx="1988992" cy="6325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3C94577-4A23-419F-B5F3-89FA50707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879" y="5204409"/>
            <a:ext cx="2484335" cy="60965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96681B8-5F0D-495E-8FB9-97FD2AC5274A}"/>
              </a:ext>
            </a:extLst>
          </p:cNvPr>
          <p:cNvSpPr txBox="1"/>
          <p:nvPr/>
        </p:nvSpPr>
        <p:spPr>
          <a:xfrm>
            <a:off x="4675761" y="5947437"/>
            <a:ext cx="1232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LTP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A4C78A3-1E3E-4059-B74F-7F1E9EA430D8}"/>
              </a:ext>
            </a:extLst>
          </p:cNvPr>
          <p:cNvSpPr txBox="1"/>
          <p:nvPr/>
        </p:nvSpPr>
        <p:spPr>
          <a:xfrm>
            <a:off x="1306748" y="5998526"/>
            <a:ext cx="1232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HanLP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53816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016ED9-F6C1-425E-AE5A-AC25D4136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7.1.2 </a:t>
            </a:r>
            <a:r>
              <a:rPr lang="zh-CN" altLang="en-US" dirty="0"/>
              <a:t>切分歧义问题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95D903-6DC5-494D-9467-2B70AFA1F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524941"/>
            <a:ext cx="9613861" cy="2773391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组合型切分歧义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【</a:t>
            </a:r>
            <a:r>
              <a:rPr lang="zh-CN" altLang="en-US" dirty="0"/>
              <a:t>例 </a:t>
            </a:r>
            <a:r>
              <a:rPr lang="en-US" altLang="zh-CN" dirty="0"/>
              <a:t>7.4】</a:t>
            </a:r>
            <a:r>
              <a:rPr lang="zh-CN" altLang="en-US" dirty="0"/>
              <a:t>马上 ：他</a:t>
            </a:r>
            <a:r>
              <a:rPr lang="en-US" altLang="zh-CN" dirty="0"/>
              <a:t>/</a:t>
            </a:r>
            <a:r>
              <a:rPr lang="zh-CN" altLang="en-US" dirty="0"/>
              <a:t>从</a:t>
            </a:r>
            <a:r>
              <a:rPr lang="en-US" altLang="zh-CN" dirty="0"/>
              <a:t>/</a:t>
            </a:r>
            <a:r>
              <a:rPr lang="zh-CN" altLang="en-US" dirty="0"/>
              <a:t>马</a:t>
            </a:r>
            <a:r>
              <a:rPr lang="en-US" altLang="zh-CN" dirty="0"/>
              <a:t>/</a:t>
            </a:r>
            <a:r>
              <a:rPr lang="zh-CN" altLang="en-US" dirty="0"/>
              <a:t>上</a:t>
            </a:r>
            <a:r>
              <a:rPr lang="en-US" altLang="zh-CN" dirty="0"/>
              <a:t>/</a:t>
            </a:r>
            <a:r>
              <a:rPr lang="zh-CN" altLang="en-US" dirty="0"/>
              <a:t>跳</a:t>
            </a:r>
            <a:r>
              <a:rPr lang="en-US" altLang="zh-CN" dirty="0"/>
              <a:t>/</a:t>
            </a:r>
            <a:r>
              <a:rPr lang="zh-CN" altLang="en-US" dirty="0"/>
              <a:t>下</a:t>
            </a:r>
            <a:r>
              <a:rPr lang="en-US" altLang="zh-CN" dirty="0"/>
              <a:t>/</a:t>
            </a:r>
            <a:r>
              <a:rPr lang="zh-CN" altLang="en-US" dirty="0"/>
              <a:t>来； 我</a:t>
            </a:r>
            <a:r>
              <a:rPr lang="en-US" altLang="zh-CN" dirty="0"/>
              <a:t>/</a:t>
            </a:r>
            <a:r>
              <a:rPr lang="zh-CN" altLang="en-US" dirty="0"/>
              <a:t>马上</a:t>
            </a:r>
            <a:r>
              <a:rPr lang="en-US" altLang="zh-CN" dirty="0"/>
              <a:t>/</a:t>
            </a:r>
            <a:r>
              <a:rPr lang="zh-CN" altLang="en-US" dirty="0"/>
              <a:t>就</a:t>
            </a:r>
            <a:r>
              <a:rPr lang="en-US" altLang="zh-CN" dirty="0"/>
              <a:t>/</a:t>
            </a:r>
            <a:r>
              <a:rPr lang="zh-CN" altLang="en-US" dirty="0"/>
              <a:t>来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【</a:t>
            </a:r>
            <a:r>
              <a:rPr lang="zh-CN" altLang="en-US" dirty="0"/>
              <a:t>例 </a:t>
            </a:r>
            <a:r>
              <a:rPr lang="en-US" altLang="zh-CN" dirty="0"/>
              <a:t>7.5】</a:t>
            </a:r>
            <a:r>
              <a:rPr lang="zh-CN" altLang="en-US" dirty="0"/>
              <a:t>将来： 他</a:t>
            </a:r>
            <a:r>
              <a:rPr lang="en-US" altLang="zh-CN" dirty="0"/>
              <a:t>/</a:t>
            </a:r>
            <a:r>
              <a:rPr lang="zh-CN" altLang="en-US" dirty="0"/>
              <a:t>将</a:t>
            </a:r>
            <a:r>
              <a:rPr lang="en-US" altLang="zh-CN" dirty="0"/>
              <a:t>/</a:t>
            </a:r>
            <a:r>
              <a:rPr lang="zh-CN" altLang="en-US" dirty="0"/>
              <a:t>来</a:t>
            </a:r>
            <a:r>
              <a:rPr lang="en-US" altLang="zh-CN" dirty="0"/>
              <a:t>/</a:t>
            </a:r>
            <a:r>
              <a:rPr lang="zh-CN" altLang="en-US" dirty="0"/>
              <a:t>我</a:t>
            </a:r>
            <a:r>
              <a:rPr lang="en-US" altLang="zh-CN" dirty="0"/>
              <a:t>/</a:t>
            </a:r>
            <a:r>
              <a:rPr lang="zh-CN" altLang="en-US" dirty="0"/>
              <a:t>校</a:t>
            </a:r>
            <a:r>
              <a:rPr lang="en-US" altLang="zh-CN" dirty="0"/>
              <a:t>/</a:t>
            </a:r>
            <a:r>
              <a:rPr lang="zh-CN" altLang="en-US" dirty="0"/>
              <a:t>参观； 将来</a:t>
            </a:r>
            <a:r>
              <a:rPr lang="en-US" altLang="zh-CN" dirty="0"/>
              <a:t>/</a:t>
            </a:r>
            <a:r>
              <a:rPr lang="zh-CN" altLang="en-US" dirty="0"/>
              <a:t>我</a:t>
            </a:r>
            <a:r>
              <a:rPr lang="en-US" altLang="zh-CN" dirty="0"/>
              <a:t>/</a:t>
            </a:r>
            <a:r>
              <a:rPr lang="zh-CN" altLang="en-US" dirty="0"/>
              <a:t>校</a:t>
            </a:r>
            <a:r>
              <a:rPr lang="en-US" altLang="zh-CN" dirty="0"/>
              <a:t>/</a:t>
            </a:r>
            <a:r>
              <a:rPr lang="zh-CN" altLang="en-US" dirty="0"/>
              <a:t>会</a:t>
            </a:r>
            <a:r>
              <a:rPr lang="en-US" altLang="zh-CN" dirty="0"/>
              <a:t>/</a:t>
            </a:r>
            <a:r>
              <a:rPr lang="zh-CN" altLang="en-US" dirty="0"/>
              <a:t>有</a:t>
            </a:r>
            <a:r>
              <a:rPr lang="en-US" altLang="zh-CN" dirty="0"/>
              <a:t>/</a:t>
            </a:r>
            <a:r>
              <a:rPr lang="zh-CN" altLang="en-US" dirty="0"/>
              <a:t>很</a:t>
            </a:r>
            <a:r>
              <a:rPr lang="en-US" altLang="zh-CN" dirty="0"/>
              <a:t>/</a:t>
            </a:r>
            <a:r>
              <a:rPr lang="zh-CN" altLang="en-US" dirty="0"/>
              <a:t>大</a:t>
            </a:r>
            <a:r>
              <a:rPr lang="en-US" altLang="zh-CN" dirty="0"/>
              <a:t>/</a:t>
            </a:r>
            <a:r>
              <a:rPr lang="zh-CN" altLang="en-US" dirty="0"/>
              <a:t>的</a:t>
            </a:r>
            <a:r>
              <a:rPr lang="en-US" altLang="zh-CN" dirty="0"/>
              <a:t>/</a:t>
            </a:r>
            <a:r>
              <a:rPr lang="zh-CN" altLang="en-US" dirty="0"/>
              <a:t>发展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【</a:t>
            </a:r>
            <a:r>
              <a:rPr lang="zh-CN" altLang="en-US" dirty="0"/>
              <a:t>例 </a:t>
            </a:r>
            <a:r>
              <a:rPr lang="en-US" altLang="zh-CN" dirty="0"/>
              <a:t>7.6】</a:t>
            </a:r>
            <a:r>
              <a:rPr lang="zh-CN" altLang="en-US" dirty="0"/>
              <a:t>个人： 屋子</a:t>
            </a:r>
            <a:r>
              <a:rPr lang="en-US" altLang="zh-CN" dirty="0"/>
              <a:t>/</a:t>
            </a:r>
            <a:r>
              <a:rPr lang="zh-CN" altLang="en-US" dirty="0"/>
              <a:t>里</a:t>
            </a:r>
            <a:r>
              <a:rPr lang="en-US" altLang="zh-CN" dirty="0"/>
              <a:t>/</a:t>
            </a:r>
            <a:r>
              <a:rPr lang="zh-CN" altLang="en-US" dirty="0"/>
              <a:t>只</a:t>
            </a:r>
            <a:r>
              <a:rPr lang="en-US" altLang="zh-CN" dirty="0"/>
              <a:t>/</a:t>
            </a:r>
            <a:r>
              <a:rPr lang="zh-CN" altLang="en-US" dirty="0"/>
              <a:t>有</a:t>
            </a:r>
            <a:r>
              <a:rPr lang="en-US" altLang="zh-CN" dirty="0"/>
              <a:t>/</a:t>
            </a:r>
            <a:r>
              <a:rPr lang="zh-CN" altLang="en-US" dirty="0"/>
              <a:t>一</a:t>
            </a:r>
            <a:r>
              <a:rPr lang="en-US" altLang="zh-CN" dirty="0"/>
              <a:t>/</a:t>
            </a:r>
            <a:r>
              <a:rPr lang="zh-CN" altLang="en-US" dirty="0"/>
              <a:t>个</a:t>
            </a:r>
            <a:r>
              <a:rPr lang="en-US" altLang="zh-CN" dirty="0"/>
              <a:t>/</a:t>
            </a:r>
            <a:r>
              <a:rPr lang="zh-CN" altLang="en-US" dirty="0"/>
              <a:t>人； 这</a:t>
            </a:r>
            <a:r>
              <a:rPr lang="en-US" altLang="zh-CN" dirty="0"/>
              <a:t>/</a:t>
            </a:r>
            <a:r>
              <a:rPr lang="zh-CN" altLang="en-US" dirty="0"/>
              <a:t>是</a:t>
            </a:r>
            <a:r>
              <a:rPr lang="en-US" altLang="zh-CN" dirty="0"/>
              <a:t>/</a:t>
            </a:r>
            <a:r>
              <a:rPr lang="zh-CN" altLang="en-US" dirty="0"/>
              <a:t>我</a:t>
            </a:r>
            <a:r>
              <a:rPr lang="en-US" altLang="zh-CN" dirty="0"/>
              <a:t>/</a:t>
            </a:r>
            <a:r>
              <a:rPr lang="zh-CN" altLang="en-US" dirty="0"/>
              <a:t>个人</a:t>
            </a:r>
            <a:r>
              <a:rPr lang="en-US" altLang="zh-CN" dirty="0"/>
              <a:t>/</a:t>
            </a:r>
            <a:r>
              <a:rPr lang="zh-CN" altLang="en-US" dirty="0"/>
              <a:t>的</a:t>
            </a:r>
            <a:r>
              <a:rPr lang="en-US" altLang="zh-CN" dirty="0"/>
              <a:t>/</a:t>
            </a:r>
            <a:r>
              <a:rPr lang="zh-CN" altLang="en-US" dirty="0"/>
              <a:t>意见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D7B0560-0548-4B0A-BC78-344E58320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398" y="5634746"/>
            <a:ext cx="3071126" cy="7087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0664D38-1D07-494D-A363-488787EA3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373" y="5634746"/>
            <a:ext cx="2804403" cy="7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752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016ED9-F6C1-425E-AE5A-AC25D4136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7.1.2 </a:t>
            </a:r>
            <a:r>
              <a:rPr lang="zh-CN" altLang="en-US" dirty="0"/>
              <a:t>切分歧义问题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95D903-6DC5-494D-9467-2B70AFA1F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100166"/>
            <a:ext cx="9613861" cy="1813595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3. </a:t>
            </a:r>
            <a:r>
              <a:rPr lang="zh-CN" altLang="en-US" sz="4000" dirty="0"/>
              <a:t>“真歧义”和“伪歧义”</a:t>
            </a:r>
            <a:endParaRPr lang="en-US" altLang="zh-CN" sz="4000" dirty="0"/>
          </a:p>
          <a:p>
            <a:pPr marL="457200" lvl="1" indent="0">
              <a:buNone/>
            </a:pPr>
            <a:r>
              <a:rPr lang="zh-CN" altLang="en-US" sz="2800" dirty="0"/>
              <a:t>真歧义：存在两种或两种以上的可实现的切分形式</a:t>
            </a:r>
            <a:endParaRPr lang="en-US" altLang="zh-CN" sz="2800" dirty="0"/>
          </a:p>
          <a:p>
            <a:pPr marL="457200" lvl="1" indent="0">
              <a:buNone/>
            </a:pPr>
            <a:r>
              <a:rPr lang="zh-CN" altLang="en-US" sz="2800" dirty="0"/>
              <a:t>伪歧义：一般只有一种正确的切分形式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4B6DD22-EA8C-4ABC-8F51-9BEAFC71A262}"/>
              </a:ext>
            </a:extLst>
          </p:cNvPr>
          <p:cNvSpPr txBox="1"/>
          <p:nvPr/>
        </p:nvSpPr>
        <p:spPr>
          <a:xfrm>
            <a:off x="810638" y="409842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必须加强企业中国有资产的管理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9FCCF8-F597-4A35-968C-D8950415F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67" y="4501782"/>
            <a:ext cx="3764606" cy="67061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E4C7A41-00A9-4F95-9A5A-DC2D47D75B9F}"/>
              </a:ext>
            </a:extLst>
          </p:cNvPr>
          <p:cNvSpPr txBox="1"/>
          <p:nvPr/>
        </p:nvSpPr>
        <p:spPr>
          <a:xfrm>
            <a:off x="810638" y="52517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中国有能力解决香港问题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183C993-2A18-47F9-BC27-BA637A437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867" y="5700472"/>
            <a:ext cx="3185436" cy="9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558906"/>
      </p:ext>
    </p:extLst>
  </p:cSld>
  <p:clrMapOvr>
    <a:masterClrMapping/>
  </p:clrMapOvr>
</p:sld>
</file>

<file path=ppt/theme/theme1.xml><?xml version="1.0" encoding="utf-8"?>
<a:theme xmlns:a="http://schemas.openxmlformats.org/drawingml/2006/main" name="柏林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柏林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TM04033917[[fn=柏林]]</Template>
  <TotalTime>1451</TotalTime>
  <Words>3834</Words>
  <Application>Microsoft Office PowerPoint</Application>
  <PresentationFormat>宽屏</PresentationFormat>
  <Paragraphs>503</Paragraphs>
  <Slides>55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7" baseType="lpstr">
      <vt:lpstr>-apple-system</vt:lpstr>
      <vt:lpstr>Lato</vt:lpstr>
      <vt:lpstr>PingFangSC</vt:lpstr>
      <vt:lpstr>SF Pro SC</vt:lpstr>
      <vt:lpstr>等线</vt:lpstr>
      <vt:lpstr>等线 Light</vt:lpstr>
      <vt:lpstr>宋体</vt:lpstr>
      <vt:lpstr>Microsoft YaHei</vt:lpstr>
      <vt:lpstr>Arial</vt:lpstr>
      <vt:lpstr>Franklin Gothic Book</vt:lpstr>
      <vt:lpstr>Helvetica</vt:lpstr>
      <vt:lpstr>柏林</vt:lpstr>
      <vt:lpstr>自然语言处理技术基础 Natural Language Processing，NLP</vt:lpstr>
      <vt:lpstr>词法分析 Morphological Analysis</vt:lpstr>
      <vt:lpstr>第7章 词法分析</vt:lpstr>
      <vt:lpstr>7.1 中文自动分词及其基本问题　</vt:lpstr>
      <vt:lpstr>7.1 中文自动分词及其基本问题　</vt:lpstr>
      <vt:lpstr>7.1.1 分词规范与词表</vt:lpstr>
      <vt:lpstr>7.1.2 切分歧义问题</vt:lpstr>
      <vt:lpstr>7.1.2 切分歧义问题</vt:lpstr>
      <vt:lpstr>7.1.2 切分歧义问题</vt:lpstr>
      <vt:lpstr>7.1.3 未登录词识别问题</vt:lpstr>
      <vt:lpstr>命名实体识别 Named Entity Recognition，NER</vt:lpstr>
      <vt:lpstr>识别模板</vt:lpstr>
      <vt:lpstr>7.2 基本分词方法</vt:lpstr>
      <vt:lpstr>1.最大匹配法 Maximum Match Method</vt:lpstr>
      <vt:lpstr>1.最大匹配法-算法：</vt:lpstr>
      <vt:lpstr>1.最大匹配法-流程图</vt:lpstr>
      <vt:lpstr>1.最大匹配法-编程实现：</vt:lpstr>
      <vt:lpstr>2.最少分词法（最短路径）</vt:lpstr>
      <vt:lpstr>N-最短路径法（前N个最短路径）</vt:lpstr>
      <vt:lpstr>PowerPoint 演示文稿</vt:lpstr>
      <vt:lpstr>PowerPoint 演示文稿</vt:lpstr>
      <vt:lpstr>PowerPoint 演示文稿</vt:lpstr>
      <vt:lpstr>PowerPoint 演示文稿</vt:lpstr>
      <vt:lpstr>词图上的维特比算法</vt:lpstr>
      <vt:lpstr>Viterbi算法</vt:lpstr>
      <vt:lpstr>CODE</vt:lpstr>
      <vt:lpstr>中文分词与HMM、Viterbi</vt:lpstr>
      <vt:lpstr>3.最大概率法</vt:lpstr>
      <vt:lpstr>算法描述</vt:lpstr>
      <vt:lpstr>输入句子：结合成分子时</vt:lpstr>
      <vt:lpstr>PowerPoint 演示文稿</vt:lpstr>
      <vt:lpstr>PowerPoint 演示文稿</vt:lpstr>
      <vt:lpstr>CODE</vt:lpstr>
      <vt:lpstr>4.与词性标注结合的分词方法</vt:lpstr>
      <vt:lpstr>算法举例：</vt:lpstr>
      <vt:lpstr> 5.基于互现信息的分词方法</vt:lpstr>
      <vt:lpstr> 6.基于字分类的分词方法</vt:lpstr>
      <vt:lpstr>7.基于实例的汉语分词方法</vt:lpstr>
      <vt:lpstr>各种分词方法对语言学资源的利用情况</vt:lpstr>
      <vt:lpstr>7.3 中文姓名识别</vt:lpstr>
      <vt:lpstr>7.3.1 基于规则的方法</vt:lpstr>
      <vt:lpstr>7.3.2 基于统计的方法</vt:lpstr>
      <vt:lpstr>对比两种方法</vt:lpstr>
      <vt:lpstr>7.4 汉语自动分词系统的评价</vt:lpstr>
      <vt:lpstr>SIGHAN -汉字特别兴趣小组</vt:lpstr>
      <vt:lpstr>7.5 英语形态还原</vt:lpstr>
      <vt:lpstr>7.6 词性标注（Part-of-Speech tagging 或 POS tagging)</vt:lpstr>
      <vt:lpstr>7.6 词性标注</vt:lpstr>
      <vt:lpstr>7.6.1 词性标记集 POS Tagset</vt:lpstr>
      <vt:lpstr>7.6.2 基于规则的词性标注方法</vt:lpstr>
      <vt:lpstr>7.6.3 基于统计的词性标注方法</vt:lpstr>
      <vt:lpstr>基于HMM的分词，词性标注，命名实体识别</vt:lpstr>
      <vt:lpstr>前沿发展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自然语言处理技术基础</dc:title>
  <dc:creator>David yonggang</dc:creator>
  <cp:lastModifiedBy>David yonggang</cp:lastModifiedBy>
  <cp:revision>152</cp:revision>
  <dcterms:created xsi:type="dcterms:W3CDTF">2020-06-27T17:50:52Z</dcterms:created>
  <dcterms:modified xsi:type="dcterms:W3CDTF">2020-12-06T14:57:30Z</dcterms:modified>
</cp:coreProperties>
</file>